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0" r:id="rId2"/>
    <p:sldMasterId id="2147483707" r:id="rId3"/>
    <p:sldMasterId id="2147483720" r:id="rId4"/>
  </p:sldMasterIdLst>
  <p:notesMasterIdLst>
    <p:notesMasterId r:id="rId17"/>
  </p:notesMasterIdLst>
  <p:sldIdLst>
    <p:sldId id="256" r:id="rId5"/>
    <p:sldId id="257" r:id="rId6"/>
    <p:sldId id="268" r:id="rId7"/>
    <p:sldId id="265" r:id="rId8"/>
    <p:sldId id="272" r:id="rId9"/>
    <p:sldId id="277" r:id="rId10"/>
    <p:sldId id="274" r:id="rId11"/>
    <p:sldId id="275" r:id="rId12"/>
    <p:sldId id="278" r:id="rId13"/>
    <p:sldId id="279" r:id="rId14"/>
    <p:sldId id="280" r:id="rId15"/>
    <p:sldId id="263" r:id="rId16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97363"/>
          </a:xfrm>
          <a:prstGeom prst="rect">
            <a:avLst/>
          </a:prstGeom>
        </p:spPr>
        <p:txBody>
          <a:bodyPr vert="horz" lIns="91742" tIns="45871" rIns="91742" bIns="45871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3"/>
          </a:xfrm>
          <a:prstGeom prst="rect">
            <a:avLst/>
          </a:prstGeom>
        </p:spPr>
        <p:txBody>
          <a:bodyPr vert="horz" lIns="91742" tIns="45871" rIns="91742" bIns="45871" rtlCol="0"/>
          <a:lstStyle>
            <a:lvl1pPr algn="r">
              <a:defRPr sz="1200"/>
            </a:lvl1pPr>
          </a:lstStyle>
          <a:p>
            <a:fld id="{4AD803DE-F506-43BA-B1E6-3054D0E83B0E}" type="datetimeFigureOut">
              <a:rPr lang="ru-RU" smtClean="0"/>
              <a:t>26.11.2019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742" tIns="45871" rIns="91742" bIns="45871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7"/>
            <a:ext cx="5486400" cy="4476273"/>
          </a:xfrm>
          <a:prstGeom prst="rect">
            <a:avLst/>
          </a:prstGeom>
        </p:spPr>
        <p:txBody>
          <a:bodyPr vert="horz" lIns="91742" tIns="45871" rIns="91742" bIns="4587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8186"/>
            <a:ext cx="2971800" cy="497363"/>
          </a:xfrm>
          <a:prstGeom prst="rect">
            <a:avLst/>
          </a:prstGeom>
        </p:spPr>
        <p:txBody>
          <a:bodyPr vert="horz" lIns="91742" tIns="45871" rIns="91742" bIns="45871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6"/>
            <a:ext cx="2971800" cy="497363"/>
          </a:xfrm>
          <a:prstGeom prst="rect">
            <a:avLst/>
          </a:prstGeom>
        </p:spPr>
        <p:txBody>
          <a:bodyPr vert="horz" lIns="91742" tIns="45871" rIns="91742" bIns="45871" rtlCol="0" anchor="b"/>
          <a:lstStyle>
            <a:lvl1pPr algn="r">
              <a:defRPr sz="1200"/>
            </a:lvl1pPr>
          </a:lstStyle>
          <a:p>
            <a:fld id="{0AC333F0-7CB1-4053-8F43-B6B3670B66A4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0827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325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>
              <a:ea typeface="Arial" pitchFamily="34" charset="0"/>
              <a:cs typeface="Arial" pitchFamily="34" charset="0"/>
            </a:endParaRPr>
          </a:p>
        </p:txBody>
      </p:sp>
      <p:sp>
        <p:nvSpPr>
          <p:cNvPr id="532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20024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Arial" pitchFamily="34" charset="0"/>
                <a:cs typeface="Arial" pitchFamily="34" charset="0"/>
              </a:defRPr>
            </a:lvl1pPr>
            <a:lvl2pPr marL="748819" indent="-288007" defTabSz="920024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2pPr>
            <a:lvl3pPr marL="1152030" indent="-230406" defTabSz="920024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3pPr>
            <a:lvl4pPr marL="1612842" indent="-230406" defTabSz="920024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4pPr>
            <a:lvl5pPr marL="2073653" indent="-230406" defTabSz="920024" eaLnBrk="0" hangingPunct="0">
              <a:spcBef>
                <a:spcPct val="30000"/>
              </a:spcBef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5pPr>
            <a:lvl6pPr marL="2534465" indent="-230406" defTabSz="92002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6pPr>
            <a:lvl7pPr marL="2995277" indent="-230406" defTabSz="92002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7pPr>
            <a:lvl8pPr marL="3456089" indent="-230406" defTabSz="92002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8pPr>
            <a:lvl9pPr marL="3916901" indent="-230406" defTabSz="920024" eaLnBrk="0" fontAlgn="base" hangingPunct="0">
              <a:spcBef>
                <a:spcPct val="30000"/>
              </a:spcBef>
              <a:spcAft>
                <a:spcPct val="0"/>
              </a:spcAft>
              <a:defRPr kumimoji="1" sz="1200">
                <a:solidFill>
                  <a:schemeClr val="tx1"/>
                </a:solidFill>
                <a:latin typeface="Calibri" pitchFamily="34" charset="0"/>
                <a:ea typeface="MS PGothic" pitchFamily="34" charset="-128"/>
                <a:cs typeface="Arial" pitchFamily="34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E47907FB-ABA0-4B9A-8975-969970AFD8DF}" type="slidenum">
              <a:rPr kumimoji="0" lang="ru-RU" altLang="ru-RU">
                <a:solidFill>
                  <a:prstClr val="black"/>
                </a:solidFill>
              </a:rPr>
              <a:pPr eaLnBrk="1" hangingPunct="1">
                <a:spcBef>
                  <a:spcPct val="0"/>
                </a:spcBef>
              </a:pPr>
              <a:t>5</a:t>
            </a:fld>
            <a:endParaRPr kumimoji="0" lang="ru-RU" alt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3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891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797" indent="0">
              <a:buNone/>
              <a:defRPr sz="2800"/>
            </a:lvl2pPr>
            <a:lvl3pPr marL="913593" indent="0">
              <a:buNone/>
              <a:defRPr sz="2400"/>
            </a:lvl3pPr>
            <a:lvl4pPr marL="1370390" indent="0">
              <a:buNone/>
              <a:defRPr sz="2000"/>
            </a:lvl4pPr>
            <a:lvl5pPr marL="1827188" indent="0">
              <a:buNone/>
              <a:defRPr sz="2000"/>
            </a:lvl5pPr>
            <a:lvl6pPr marL="2283983" indent="0">
              <a:buNone/>
              <a:defRPr sz="2000"/>
            </a:lvl6pPr>
            <a:lvl7pPr marL="2740780" indent="0">
              <a:buNone/>
              <a:defRPr sz="2000"/>
            </a:lvl7pPr>
            <a:lvl8pPr marL="3197578" indent="0">
              <a:buNone/>
              <a:defRPr sz="2000"/>
            </a:lvl8pPr>
            <a:lvl9pPr marL="3654373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97" indent="0">
              <a:buNone/>
              <a:defRPr sz="1200"/>
            </a:lvl2pPr>
            <a:lvl3pPr marL="913593" indent="0">
              <a:buNone/>
              <a:defRPr sz="1000"/>
            </a:lvl3pPr>
            <a:lvl4pPr marL="1370390" indent="0">
              <a:buNone/>
              <a:defRPr sz="900"/>
            </a:lvl4pPr>
            <a:lvl5pPr marL="1827188" indent="0">
              <a:buNone/>
              <a:defRPr sz="900"/>
            </a:lvl5pPr>
            <a:lvl6pPr marL="2283983" indent="0">
              <a:buNone/>
              <a:defRPr sz="900"/>
            </a:lvl6pPr>
            <a:lvl7pPr marL="2740780" indent="0">
              <a:buNone/>
              <a:defRPr sz="900"/>
            </a:lvl7pPr>
            <a:lvl8pPr marL="3197578" indent="0">
              <a:buNone/>
              <a:defRPr sz="900"/>
            </a:lvl8pPr>
            <a:lvl9pPr marL="365437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26.11.2019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9881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26.11.2019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24207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26.11.2019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809563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726658"/>
            <a:ext cx="7772400" cy="1470025"/>
          </a:xfrm>
        </p:spPr>
        <p:txBody>
          <a:bodyPr>
            <a:normAutofit/>
          </a:bodyPr>
          <a:lstStyle>
            <a:lvl1pPr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5228795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500" b="0">
                <a:solidFill>
                  <a:schemeClr val="bg1"/>
                </a:solidFill>
                <a:latin typeface="+mj-lt"/>
              </a:defRPr>
            </a:lvl1pPr>
            <a:lvl2pPr marL="408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816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2244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63259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0407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4488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857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2651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801195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2478478" y="1247808"/>
            <a:ext cx="6102883" cy="4773480"/>
          </a:xfrm>
        </p:spPr>
        <p:txBody>
          <a:bodyPr anchor="t">
            <a:normAutofit/>
          </a:bodyPr>
          <a:lstStyle>
            <a:lvl1pPr algn="l">
              <a:lnSpc>
                <a:spcPts val="5400"/>
              </a:lnSpc>
              <a:defRPr sz="4700" b="1">
                <a:solidFill>
                  <a:srgbClr val="8D8C90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59804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926138" y="5126038"/>
            <a:ext cx="92392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defTabSz="815975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15975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15975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15975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15975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dirty="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10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189" y="745075"/>
            <a:ext cx="7548638" cy="1261535"/>
          </a:xfrm>
        </p:spPr>
        <p:txBody>
          <a:bodyPr/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6022A7-14EB-4DB8-A0E5-3119BBE85E3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49705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9"/>
          <p:cNvSpPr txBox="1">
            <a:spLocks noChangeArrowheads="1"/>
          </p:cNvSpPr>
          <p:nvPr/>
        </p:nvSpPr>
        <p:spPr bwMode="auto">
          <a:xfrm>
            <a:off x="5926138" y="5126038"/>
            <a:ext cx="923925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1561" tIns="35780" rIns="71561" bIns="35780"/>
          <a:lstStyle>
            <a:lvl1pPr defTabSz="815975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815975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815975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815975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815975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815975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dirty="0" smtClean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10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2020" indent="2485">
              <a:defRPr>
                <a:latin typeface="+mj-lt"/>
              </a:defRPr>
            </a:lvl2pPr>
            <a:lvl3pPr marL="491981" indent="-203750">
              <a:tabLst/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611201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467CBF-EEAB-4E4A-BACE-B14F07EFFE68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8896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9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01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553A4-737C-4DED-BEEC-35B90D97A52E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475022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4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188" y="2006609"/>
            <a:ext cx="7632700" cy="4275665"/>
          </a:xfrm>
        </p:spPr>
        <p:txBody>
          <a:bodyPr>
            <a:noAutofit/>
          </a:bodyPr>
          <a:lstStyle>
            <a:lvl1pPr marL="284505" indent="0">
              <a:buFontTx/>
              <a:buNone/>
              <a:defRPr b="1">
                <a:latin typeface="+mj-lt"/>
              </a:defRPr>
            </a:lvl1pPr>
            <a:lvl2pPr marL="284505" indent="0">
              <a:defRPr>
                <a:latin typeface="+mj-lt"/>
              </a:defRPr>
            </a:lvl2pPr>
            <a:lvl3pPr marL="491981" indent="-203750">
              <a:defRPr>
                <a:latin typeface="+mj-lt"/>
              </a:defRPr>
            </a:lvl3pPr>
            <a:lvl4pPr marL="0" indent="282020">
              <a:defRPr>
                <a:latin typeface="+mj-lt"/>
              </a:defRPr>
            </a:lvl4pPr>
            <a:lvl5pPr marL="1123109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611201" y="745068"/>
            <a:ext cx="7632699" cy="1261533"/>
          </a:xfrm>
        </p:spPr>
        <p:txBody>
          <a:bodyPr>
            <a:noAutofit/>
          </a:bodyPr>
          <a:lstStyle>
            <a:lvl1pPr marL="0" marR="0" indent="0" defTabSz="81629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2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1CF1C4-A775-48C8-9D49-98D77FDB3E4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26695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16.9-0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07046" y="1970917"/>
            <a:ext cx="5736842" cy="1362075"/>
          </a:xfrm>
        </p:spPr>
        <p:txBody>
          <a:bodyPr anchor="t"/>
          <a:lstStyle>
            <a:lvl1pPr algn="l">
              <a:defRPr sz="3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07046" y="470729"/>
            <a:ext cx="5736842" cy="1500187"/>
          </a:xfrm>
        </p:spPr>
        <p:txBody>
          <a:bodyPr anchor="b"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40814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81629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22444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4pPr>
            <a:lvl5pPr marL="1632591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5pPr>
            <a:lvl6pPr marL="2040739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6pPr>
            <a:lvl7pPr marL="2448887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7pPr>
            <a:lvl8pPr marL="2857035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8pPr>
            <a:lvl9pPr marL="3265183" indent="0">
              <a:buNone/>
              <a:defRPr sz="1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856469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2" y="5127625"/>
            <a:ext cx="923925" cy="376238"/>
          </a:xfrm>
          <a:prstGeom prst="rect">
            <a:avLst/>
          </a:prstGeom>
          <a:noFill/>
        </p:spPr>
        <p:txBody>
          <a:bodyPr lIns="80091" tIns="40046" rIns="80091" bIns="40046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5"/>
            <a:ext cx="7320689" cy="4829253"/>
          </a:xfrm>
        </p:spPr>
        <p:txBody>
          <a:bodyPr/>
          <a:lstStyle>
            <a:lvl1pPr marL="318417" indent="0">
              <a:buFontTx/>
              <a:buNone/>
              <a:defRPr b="1">
                <a:latin typeface="+mj-lt"/>
              </a:defRPr>
            </a:lvl1pPr>
            <a:lvl2pPr marL="315635" indent="2783">
              <a:defRPr>
                <a:latin typeface="+mj-lt"/>
              </a:defRPr>
            </a:lvl2pPr>
            <a:lvl3pPr marL="550623" indent="-228035">
              <a:tabLst/>
              <a:defRPr>
                <a:latin typeface="+mj-lt"/>
              </a:defRPr>
            </a:lvl3pPr>
            <a:lvl4pPr marL="0" indent="31563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3"/>
            <a:ext cx="7337192" cy="1105803"/>
          </a:xfrm>
        </p:spPr>
        <p:txBody>
          <a:bodyPr/>
          <a:lstStyle>
            <a:lvl1pPr marL="0" marR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593508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189" y="745074"/>
            <a:ext cx="8075612" cy="1261535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11188" y="2006601"/>
            <a:ext cx="3647576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2006601"/>
            <a:ext cx="3671888" cy="4275667"/>
          </a:xfrm>
        </p:spPr>
        <p:txBody>
          <a:bodyPr/>
          <a:lstStyle>
            <a:lvl1pPr>
              <a:defRPr sz="2500"/>
            </a:lvl1pPr>
            <a:lvl2pPr>
              <a:defRPr sz="21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41C1D-7690-4106-A9A6-63A7D3EA07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0975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22"/>
            <a:ext cx="4040188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3" y="1535122"/>
            <a:ext cx="4041775" cy="639761"/>
          </a:xfrm>
        </p:spPr>
        <p:txBody>
          <a:bodyPr anchor="b"/>
          <a:lstStyle>
            <a:lvl1pPr marL="0" indent="0">
              <a:buNone/>
              <a:defRPr sz="2100" b="1"/>
            </a:lvl1pPr>
            <a:lvl2pPr marL="408148" indent="0">
              <a:buNone/>
              <a:defRPr sz="1800" b="1"/>
            </a:lvl2pPr>
            <a:lvl3pPr marL="816296" indent="0">
              <a:buNone/>
              <a:defRPr sz="1600" b="1"/>
            </a:lvl3pPr>
            <a:lvl4pPr marL="1224443" indent="0">
              <a:buNone/>
              <a:defRPr sz="1400" b="1"/>
            </a:lvl4pPr>
            <a:lvl5pPr marL="1632591" indent="0">
              <a:buNone/>
              <a:defRPr sz="1400" b="1"/>
            </a:lvl5pPr>
            <a:lvl6pPr marL="2040739" indent="0">
              <a:buNone/>
              <a:defRPr sz="1400" b="1"/>
            </a:lvl6pPr>
            <a:lvl7pPr marL="2448887" indent="0">
              <a:buNone/>
              <a:defRPr sz="1400" b="1"/>
            </a:lvl7pPr>
            <a:lvl8pPr marL="2857035" indent="0">
              <a:buNone/>
              <a:defRPr sz="1400" b="1"/>
            </a:lvl8pPr>
            <a:lvl9pPr marL="3265183" indent="0">
              <a:buNone/>
              <a:defRPr sz="14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33" y="2174875"/>
            <a:ext cx="4041775" cy="395128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2304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3996" y="1037861"/>
            <a:ext cx="7562805" cy="11430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Номер слайда 10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EFB35-5128-403C-B7A8-B1E18767F329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5257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139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14" y="273060"/>
            <a:ext cx="3008313" cy="116204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853112"/>
          </a:xfrm>
        </p:spPr>
        <p:txBody>
          <a:bodyPr/>
          <a:lstStyle>
            <a:lvl1pPr>
              <a:defRPr sz="2900"/>
            </a:lvl1pPr>
            <a:lvl2pPr>
              <a:defRPr sz="25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14" y="1435104"/>
            <a:ext cx="3008313" cy="46910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569307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18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Autofit/>
          </a:bodyPr>
          <a:lstStyle>
            <a:lvl1pPr marL="0" indent="0">
              <a:buNone/>
              <a:defRPr sz="2900"/>
            </a:lvl1pPr>
            <a:lvl2pPr marL="408148" indent="0">
              <a:buNone/>
              <a:defRPr sz="2500"/>
            </a:lvl2pPr>
            <a:lvl3pPr marL="816296" indent="0">
              <a:buNone/>
              <a:defRPr sz="2100"/>
            </a:lvl3pPr>
            <a:lvl4pPr marL="1224443" indent="0">
              <a:buNone/>
              <a:defRPr sz="1800"/>
            </a:lvl4pPr>
            <a:lvl5pPr marL="1632591" indent="0">
              <a:buNone/>
              <a:defRPr sz="1800"/>
            </a:lvl5pPr>
            <a:lvl6pPr marL="2040739" indent="0">
              <a:buNone/>
              <a:defRPr sz="1800"/>
            </a:lvl6pPr>
            <a:lvl7pPr marL="2448887" indent="0">
              <a:buNone/>
              <a:defRPr sz="1800"/>
            </a:lvl7pPr>
            <a:lvl8pPr marL="2857035" indent="0">
              <a:buNone/>
              <a:defRPr sz="1800"/>
            </a:lvl8pPr>
            <a:lvl9pPr marL="3265183" indent="0">
              <a:buNone/>
              <a:defRPr sz="18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46"/>
            <a:ext cx="5486400" cy="804863"/>
          </a:xfrm>
        </p:spPr>
        <p:txBody>
          <a:bodyPr/>
          <a:lstStyle>
            <a:lvl1pPr marL="0" indent="0">
              <a:buNone/>
              <a:defRPr sz="1300"/>
            </a:lvl1pPr>
            <a:lvl2pPr marL="408148" indent="0">
              <a:buNone/>
              <a:defRPr sz="1100"/>
            </a:lvl2pPr>
            <a:lvl3pPr marL="816296" indent="0">
              <a:buNone/>
              <a:defRPr sz="900"/>
            </a:lvl3pPr>
            <a:lvl4pPr marL="1224443" indent="0">
              <a:buNone/>
              <a:defRPr sz="800"/>
            </a:lvl4pPr>
            <a:lvl5pPr marL="1632591" indent="0">
              <a:buNone/>
              <a:defRPr sz="800"/>
            </a:lvl5pPr>
            <a:lvl6pPr marL="2040739" indent="0">
              <a:buNone/>
              <a:defRPr sz="800"/>
            </a:lvl6pPr>
            <a:lvl7pPr marL="2448887" indent="0">
              <a:buNone/>
              <a:defRPr sz="800"/>
            </a:lvl7pPr>
            <a:lvl8pPr marL="2857035" indent="0">
              <a:buNone/>
              <a:defRPr sz="800"/>
            </a:lvl8pPr>
            <a:lvl9pPr marL="3265183" indent="0">
              <a:buNone/>
              <a:defRPr sz="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30AE8-395B-4177-A7CD-435DE6647372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405873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283B8A-6F7C-4F30-AD8F-23AD4DF64220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82899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63" y="303212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2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632F2-D679-46DC-B9EE-6F27DE9EC6A5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408868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40"/>
            <a:ext cx="8229600" cy="5851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931CA3-A95F-4A76-88D8-648523382A5C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566918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3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3715552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4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5"/>
            <a:ext cx="7320689" cy="4829253"/>
          </a:xfrm>
        </p:spPr>
        <p:txBody>
          <a:bodyPr/>
          <a:lstStyle>
            <a:lvl1pPr marL="318417" indent="0">
              <a:buFontTx/>
              <a:buNone/>
              <a:defRPr b="1">
                <a:latin typeface="+mj-lt"/>
              </a:defRPr>
            </a:lvl1pPr>
            <a:lvl2pPr marL="318417" indent="0">
              <a:defRPr>
                <a:latin typeface="+mj-lt"/>
              </a:defRPr>
            </a:lvl2pPr>
            <a:lvl3pPr marL="550623" indent="-228035">
              <a:defRPr>
                <a:latin typeface="+mj-lt"/>
              </a:defRPr>
            </a:lvl3pPr>
            <a:lvl4pPr marL="0" indent="315635">
              <a:defRPr>
                <a:latin typeface="+mj-lt"/>
              </a:defRPr>
            </a:lvl4pPr>
            <a:lvl5pPr marL="125697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3"/>
            <a:ext cx="7337901" cy="1105803"/>
          </a:xfrm>
        </p:spPr>
        <p:txBody>
          <a:bodyPr/>
          <a:lstStyle>
            <a:lvl1pPr marL="0" marR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37703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2" y="5127625"/>
            <a:ext cx="923925" cy="376238"/>
          </a:xfrm>
          <a:prstGeom prst="rect">
            <a:avLst/>
          </a:prstGeom>
          <a:noFill/>
        </p:spPr>
        <p:txBody>
          <a:bodyPr lIns="80091" tIns="40046" rIns="80091" bIns="40046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5"/>
            <a:ext cx="7320689" cy="4829253"/>
          </a:xfrm>
        </p:spPr>
        <p:txBody>
          <a:bodyPr/>
          <a:lstStyle>
            <a:lvl1pPr marL="318417" indent="0">
              <a:buFontTx/>
              <a:buNone/>
              <a:defRPr b="1">
                <a:latin typeface="+mj-lt"/>
              </a:defRPr>
            </a:lvl1pPr>
            <a:lvl2pPr marL="315635" indent="2783">
              <a:defRPr>
                <a:latin typeface="+mj-lt"/>
              </a:defRPr>
            </a:lvl2pPr>
            <a:lvl3pPr marL="550623" indent="-228035">
              <a:tabLst/>
              <a:defRPr>
                <a:latin typeface="+mj-lt"/>
              </a:defRPr>
            </a:lvl3pPr>
            <a:lvl4pPr marL="0" indent="31563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3"/>
            <a:ext cx="7337192" cy="1105803"/>
          </a:xfrm>
        </p:spPr>
        <p:txBody>
          <a:bodyPr/>
          <a:lstStyle>
            <a:lvl1pPr marL="0" marR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983348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4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5"/>
            <a:ext cx="7320689" cy="4829253"/>
          </a:xfrm>
        </p:spPr>
        <p:txBody>
          <a:bodyPr/>
          <a:lstStyle>
            <a:lvl1pPr marL="318417" indent="0">
              <a:buFontTx/>
              <a:buNone/>
              <a:defRPr b="1">
                <a:latin typeface="+mj-lt"/>
              </a:defRPr>
            </a:lvl1pPr>
            <a:lvl2pPr marL="318417" indent="0">
              <a:defRPr>
                <a:latin typeface="+mj-lt"/>
              </a:defRPr>
            </a:lvl2pPr>
            <a:lvl3pPr marL="550623" indent="-228035">
              <a:defRPr>
                <a:latin typeface="+mj-lt"/>
              </a:defRPr>
            </a:lvl3pPr>
            <a:lvl4pPr marL="0" indent="315635">
              <a:defRPr>
                <a:latin typeface="+mj-lt"/>
              </a:defRPr>
            </a:lvl4pPr>
            <a:lvl5pPr marL="125697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3"/>
            <a:ext cx="7337901" cy="1105803"/>
          </a:xfrm>
        </p:spPr>
        <p:txBody>
          <a:bodyPr/>
          <a:lstStyle>
            <a:lvl1pPr marL="0" marR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59028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3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1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9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7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5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3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09762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202632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7" indent="0">
              <a:buNone/>
              <a:defRPr sz="2000" b="1"/>
            </a:lvl2pPr>
            <a:lvl3pPr marL="913593" indent="0">
              <a:buNone/>
              <a:defRPr sz="1800" b="1"/>
            </a:lvl3pPr>
            <a:lvl4pPr marL="1370390" indent="0">
              <a:buNone/>
              <a:defRPr sz="1600" b="1"/>
            </a:lvl4pPr>
            <a:lvl5pPr marL="1827188" indent="0">
              <a:buNone/>
              <a:defRPr sz="1600" b="1"/>
            </a:lvl5pPr>
            <a:lvl6pPr marL="2283983" indent="0">
              <a:buNone/>
              <a:defRPr sz="1600" b="1"/>
            </a:lvl6pPr>
            <a:lvl7pPr marL="2740780" indent="0">
              <a:buNone/>
              <a:defRPr sz="1600" b="1"/>
            </a:lvl7pPr>
            <a:lvl8pPr marL="3197578" indent="0">
              <a:buNone/>
              <a:defRPr sz="1600" b="1"/>
            </a:lvl8pPr>
            <a:lvl9pPr marL="36543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8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7" indent="0">
              <a:buNone/>
              <a:defRPr sz="2000" b="1"/>
            </a:lvl2pPr>
            <a:lvl3pPr marL="913593" indent="0">
              <a:buNone/>
              <a:defRPr sz="1800" b="1"/>
            </a:lvl3pPr>
            <a:lvl4pPr marL="1370390" indent="0">
              <a:buNone/>
              <a:defRPr sz="1600" b="1"/>
            </a:lvl4pPr>
            <a:lvl5pPr marL="1827188" indent="0">
              <a:buNone/>
              <a:defRPr sz="1600" b="1"/>
            </a:lvl5pPr>
            <a:lvl6pPr marL="2283983" indent="0">
              <a:buNone/>
              <a:defRPr sz="1600" b="1"/>
            </a:lvl6pPr>
            <a:lvl7pPr marL="2740780" indent="0">
              <a:buNone/>
              <a:defRPr sz="1600" b="1"/>
            </a:lvl7pPr>
            <a:lvl8pPr marL="3197578" indent="0">
              <a:buNone/>
              <a:defRPr sz="1600" b="1"/>
            </a:lvl8pPr>
            <a:lvl9pPr marL="36543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777242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946330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AE39DFFD-3B80-4946-9149-49C6A5B7B00E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45680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97" indent="0">
              <a:buNone/>
              <a:defRPr sz="1200"/>
            </a:lvl2pPr>
            <a:lvl3pPr marL="913593" indent="0">
              <a:buNone/>
              <a:defRPr sz="1000"/>
            </a:lvl3pPr>
            <a:lvl4pPr marL="1370390" indent="0">
              <a:buNone/>
              <a:defRPr sz="900"/>
            </a:lvl4pPr>
            <a:lvl5pPr marL="1827188" indent="0">
              <a:buNone/>
              <a:defRPr sz="900"/>
            </a:lvl5pPr>
            <a:lvl6pPr marL="2283983" indent="0">
              <a:buNone/>
              <a:defRPr sz="900"/>
            </a:lvl6pPr>
            <a:lvl7pPr marL="2740780" indent="0">
              <a:buNone/>
              <a:defRPr sz="900"/>
            </a:lvl7pPr>
            <a:lvl8pPr marL="3197578" indent="0">
              <a:buNone/>
              <a:defRPr sz="900"/>
            </a:lvl8pPr>
            <a:lvl9pPr marL="365437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492350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797" indent="0">
              <a:buNone/>
              <a:defRPr sz="2800"/>
            </a:lvl2pPr>
            <a:lvl3pPr marL="913593" indent="0">
              <a:buNone/>
              <a:defRPr sz="2400"/>
            </a:lvl3pPr>
            <a:lvl4pPr marL="1370390" indent="0">
              <a:buNone/>
              <a:defRPr sz="2000"/>
            </a:lvl4pPr>
            <a:lvl5pPr marL="1827188" indent="0">
              <a:buNone/>
              <a:defRPr sz="2000"/>
            </a:lvl5pPr>
            <a:lvl6pPr marL="2283983" indent="0">
              <a:buNone/>
              <a:defRPr sz="2000"/>
            </a:lvl6pPr>
            <a:lvl7pPr marL="2740780" indent="0">
              <a:buNone/>
              <a:defRPr sz="2000"/>
            </a:lvl7pPr>
            <a:lvl8pPr marL="3197578" indent="0">
              <a:buNone/>
              <a:defRPr sz="2000"/>
            </a:lvl8pPr>
            <a:lvl9pPr marL="3654373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97" indent="0">
              <a:buNone/>
              <a:defRPr sz="1200"/>
            </a:lvl2pPr>
            <a:lvl3pPr marL="913593" indent="0">
              <a:buNone/>
              <a:defRPr sz="1000"/>
            </a:lvl3pPr>
            <a:lvl4pPr marL="1370390" indent="0">
              <a:buNone/>
              <a:defRPr sz="900"/>
            </a:lvl4pPr>
            <a:lvl5pPr marL="1827188" indent="0">
              <a:buNone/>
              <a:defRPr sz="900"/>
            </a:lvl5pPr>
            <a:lvl6pPr marL="2283983" indent="0">
              <a:buNone/>
              <a:defRPr sz="900"/>
            </a:lvl6pPr>
            <a:lvl7pPr marL="2740780" indent="0">
              <a:buNone/>
              <a:defRPr sz="900"/>
            </a:lvl7pPr>
            <a:lvl8pPr marL="3197578" indent="0">
              <a:buNone/>
              <a:defRPr sz="900"/>
            </a:lvl8pPr>
            <a:lvl9pPr marL="365437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4112059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41836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3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1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9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7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5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3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3751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3085628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3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611306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2" y="5127625"/>
            <a:ext cx="923925" cy="376238"/>
          </a:xfrm>
          <a:prstGeom prst="rect">
            <a:avLst/>
          </a:prstGeom>
          <a:noFill/>
        </p:spPr>
        <p:txBody>
          <a:bodyPr lIns="80091" tIns="40046" rIns="80091" bIns="40046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5"/>
            <a:ext cx="7320689" cy="4829253"/>
          </a:xfrm>
        </p:spPr>
        <p:txBody>
          <a:bodyPr/>
          <a:lstStyle>
            <a:lvl1pPr marL="318417" indent="0">
              <a:buFontTx/>
              <a:buNone/>
              <a:defRPr b="1">
                <a:latin typeface="+mj-lt"/>
              </a:defRPr>
            </a:lvl1pPr>
            <a:lvl2pPr marL="315635" indent="2783">
              <a:defRPr>
                <a:latin typeface="+mj-lt"/>
              </a:defRPr>
            </a:lvl2pPr>
            <a:lvl3pPr marL="550623" indent="-228035">
              <a:tabLst/>
              <a:defRPr>
                <a:latin typeface="+mj-lt"/>
              </a:defRPr>
            </a:lvl3pPr>
            <a:lvl4pPr marL="0" indent="31563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3"/>
            <a:ext cx="7337192" cy="1105803"/>
          </a:xfrm>
        </p:spPr>
        <p:txBody>
          <a:bodyPr/>
          <a:lstStyle>
            <a:lvl1pPr marL="0" marR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17106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4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5"/>
            <a:ext cx="7320689" cy="4829253"/>
          </a:xfrm>
        </p:spPr>
        <p:txBody>
          <a:bodyPr/>
          <a:lstStyle>
            <a:lvl1pPr marL="318417" indent="0">
              <a:buFontTx/>
              <a:buNone/>
              <a:defRPr b="1">
                <a:latin typeface="+mj-lt"/>
              </a:defRPr>
            </a:lvl1pPr>
            <a:lvl2pPr marL="318417" indent="0">
              <a:defRPr>
                <a:latin typeface="+mj-lt"/>
              </a:defRPr>
            </a:lvl2pPr>
            <a:lvl3pPr marL="550623" indent="-228035">
              <a:defRPr>
                <a:latin typeface="+mj-lt"/>
              </a:defRPr>
            </a:lvl3pPr>
            <a:lvl4pPr marL="0" indent="315635">
              <a:defRPr>
                <a:latin typeface="+mj-lt"/>
              </a:defRPr>
            </a:lvl4pPr>
            <a:lvl5pPr marL="125697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3"/>
            <a:ext cx="7337901" cy="1105803"/>
          </a:xfrm>
        </p:spPr>
        <p:txBody>
          <a:bodyPr/>
          <a:lstStyle>
            <a:lvl1pPr marL="0" marR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684637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3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1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9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7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5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3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34149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653906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7" indent="0">
              <a:buNone/>
              <a:defRPr sz="2000" b="1"/>
            </a:lvl2pPr>
            <a:lvl3pPr marL="913593" indent="0">
              <a:buNone/>
              <a:defRPr sz="1800" b="1"/>
            </a:lvl3pPr>
            <a:lvl4pPr marL="1370390" indent="0">
              <a:buNone/>
              <a:defRPr sz="1600" b="1"/>
            </a:lvl4pPr>
            <a:lvl5pPr marL="1827188" indent="0">
              <a:buNone/>
              <a:defRPr sz="1600" b="1"/>
            </a:lvl5pPr>
            <a:lvl6pPr marL="2283983" indent="0">
              <a:buNone/>
              <a:defRPr sz="1600" b="1"/>
            </a:lvl6pPr>
            <a:lvl7pPr marL="2740780" indent="0">
              <a:buNone/>
              <a:defRPr sz="1600" b="1"/>
            </a:lvl7pPr>
            <a:lvl8pPr marL="3197578" indent="0">
              <a:buNone/>
              <a:defRPr sz="1600" b="1"/>
            </a:lvl8pPr>
            <a:lvl9pPr marL="36543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8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7" indent="0">
              <a:buNone/>
              <a:defRPr sz="2000" b="1"/>
            </a:lvl2pPr>
            <a:lvl3pPr marL="913593" indent="0">
              <a:buNone/>
              <a:defRPr sz="1800" b="1"/>
            </a:lvl3pPr>
            <a:lvl4pPr marL="1370390" indent="0">
              <a:buNone/>
              <a:defRPr sz="1600" b="1"/>
            </a:lvl4pPr>
            <a:lvl5pPr marL="1827188" indent="0">
              <a:buNone/>
              <a:defRPr sz="1600" b="1"/>
            </a:lvl5pPr>
            <a:lvl6pPr marL="2283983" indent="0">
              <a:buNone/>
              <a:defRPr sz="1600" b="1"/>
            </a:lvl6pPr>
            <a:lvl7pPr marL="2740780" indent="0">
              <a:buNone/>
              <a:defRPr sz="1600" b="1"/>
            </a:lvl7pPr>
            <a:lvl8pPr marL="3197578" indent="0">
              <a:buNone/>
              <a:defRPr sz="1600" b="1"/>
            </a:lvl8pPr>
            <a:lvl9pPr marL="36543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197675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70328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AE39DFFD-3B80-4946-9149-49C6A5B7B00E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4708925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97" indent="0">
              <a:buNone/>
              <a:defRPr sz="1200"/>
            </a:lvl2pPr>
            <a:lvl3pPr marL="913593" indent="0">
              <a:buNone/>
              <a:defRPr sz="1000"/>
            </a:lvl3pPr>
            <a:lvl4pPr marL="1370390" indent="0">
              <a:buNone/>
              <a:defRPr sz="900"/>
            </a:lvl4pPr>
            <a:lvl5pPr marL="1827188" indent="0">
              <a:buNone/>
              <a:defRPr sz="900"/>
            </a:lvl5pPr>
            <a:lvl6pPr marL="2283983" indent="0">
              <a:buNone/>
              <a:defRPr sz="900"/>
            </a:lvl6pPr>
            <a:lvl7pPr marL="2740780" indent="0">
              <a:buNone/>
              <a:defRPr sz="900"/>
            </a:lvl7pPr>
            <a:lvl8pPr marL="3197578" indent="0">
              <a:buNone/>
              <a:defRPr sz="900"/>
            </a:lvl8pPr>
            <a:lvl9pPr marL="365437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6584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826754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797" indent="0">
              <a:buNone/>
              <a:defRPr sz="2800"/>
            </a:lvl2pPr>
            <a:lvl3pPr marL="913593" indent="0">
              <a:buNone/>
              <a:defRPr sz="2400"/>
            </a:lvl3pPr>
            <a:lvl4pPr marL="1370390" indent="0">
              <a:buNone/>
              <a:defRPr sz="2000"/>
            </a:lvl4pPr>
            <a:lvl5pPr marL="1827188" indent="0">
              <a:buNone/>
              <a:defRPr sz="2000"/>
            </a:lvl5pPr>
            <a:lvl6pPr marL="2283983" indent="0">
              <a:buNone/>
              <a:defRPr sz="2000"/>
            </a:lvl6pPr>
            <a:lvl7pPr marL="2740780" indent="0">
              <a:buNone/>
              <a:defRPr sz="2000"/>
            </a:lvl7pPr>
            <a:lvl8pPr marL="3197578" indent="0">
              <a:buNone/>
              <a:defRPr sz="2000"/>
            </a:lvl8pPr>
            <a:lvl9pPr marL="3654373" indent="0">
              <a:buNone/>
              <a:defRPr sz="20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97" indent="0">
              <a:buNone/>
              <a:defRPr sz="1200"/>
            </a:lvl2pPr>
            <a:lvl3pPr marL="913593" indent="0">
              <a:buNone/>
              <a:defRPr sz="1000"/>
            </a:lvl3pPr>
            <a:lvl4pPr marL="1370390" indent="0">
              <a:buNone/>
              <a:defRPr sz="900"/>
            </a:lvl4pPr>
            <a:lvl5pPr marL="1827188" indent="0">
              <a:buNone/>
              <a:defRPr sz="900"/>
            </a:lvl5pPr>
            <a:lvl6pPr marL="2283983" indent="0">
              <a:buNone/>
              <a:defRPr sz="900"/>
            </a:lvl6pPr>
            <a:lvl7pPr marL="2740780" indent="0">
              <a:buNone/>
              <a:defRPr sz="900"/>
            </a:lvl7pPr>
            <a:lvl8pPr marL="3197578" indent="0">
              <a:buNone/>
              <a:defRPr sz="900"/>
            </a:lvl8pPr>
            <a:lvl9pPr marL="365437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48521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5158616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0009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7" indent="0">
              <a:buNone/>
              <a:defRPr sz="2000" b="1"/>
            </a:lvl2pPr>
            <a:lvl3pPr marL="913593" indent="0">
              <a:buNone/>
              <a:defRPr sz="1800" b="1"/>
            </a:lvl3pPr>
            <a:lvl4pPr marL="1370390" indent="0">
              <a:buNone/>
              <a:defRPr sz="1600" b="1"/>
            </a:lvl4pPr>
            <a:lvl5pPr marL="1827188" indent="0">
              <a:buNone/>
              <a:defRPr sz="1600" b="1"/>
            </a:lvl5pPr>
            <a:lvl6pPr marL="2283983" indent="0">
              <a:buNone/>
              <a:defRPr sz="1600" b="1"/>
            </a:lvl6pPr>
            <a:lvl7pPr marL="2740780" indent="0">
              <a:buNone/>
              <a:defRPr sz="1600" b="1"/>
            </a:lvl7pPr>
            <a:lvl8pPr marL="3197578" indent="0">
              <a:buNone/>
              <a:defRPr sz="1600" b="1"/>
            </a:lvl8pPr>
            <a:lvl9pPr marL="36543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8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7" indent="0">
              <a:buNone/>
              <a:defRPr sz="2000" b="1"/>
            </a:lvl2pPr>
            <a:lvl3pPr marL="913593" indent="0">
              <a:buNone/>
              <a:defRPr sz="1800" b="1"/>
            </a:lvl3pPr>
            <a:lvl4pPr marL="1370390" indent="0">
              <a:buNone/>
              <a:defRPr sz="1600" b="1"/>
            </a:lvl4pPr>
            <a:lvl5pPr marL="1827188" indent="0">
              <a:buNone/>
              <a:defRPr sz="1600" b="1"/>
            </a:lvl5pPr>
            <a:lvl6pPr marL="2283983" indent="0">
              <a:buNone/>
              <a:defRPr sz="1600" b="1"/>
            </a:lvl6pPr>
            <a:lvl7pPr marL="2740780" indent="0">
              <a:buNone/>
              <a:defRPr sz="1600" b="1"/>
            </a:lvl7pPr>
            <a:lvl8pPr marL="3197578" indent="0">
              <a:buNone/>
              <a:defRPr sz="1600" b="1"/>
            </a:lvl8pPr>
            <a:lvl9pPr marL="36543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26.11.2019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31028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26.11.2019</a:t>
            </a:fld>
            <a:endParaRPr lang="ru-RU" dirty="0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04696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26.11.2019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66995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97" indent="0">
              <a:buNone/>
              <a:defRPr sz="1200"/>
            </a:lvl2pPr>
            <a:lvl3pPr marL="913593" indent="0">
              <a:buNone/>
              <a:defRPr sz="1000"/>
            </a:lvl3pPr>
            <a:lvl4pPr marL="1370390" indent="0">
              <a:buNone/>
              <a:defRPr sz="900"/>
            </a:lvl4pPr>
            <a:lvl5pPr marL="1827188" indent="0">
              <a:buNone/>
              <a:defRPr sz="900"/>
            </a:lvl5pPr>
            <a:lvl6pPr marL="2283983" indent="0">
              <a:buNone/>
              <a:defRPr sz="900"/>
            </a:lvl6pPr>
            <a:lvl7pPr marL="2740780" indent="0">
              <a:buNone/>
              <a:defRPr sz="900"/>
            </a:lvl7pPr>
            <a:lvl8pPr marL="3197578" indent="0">
              <a:buNone/>
              <a:defRPr sz="900"/>
            </a:lvl8pPr>
            <a:lvl9pPr marL="365437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26.11.2019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18078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slideLayout" Target="../slideLayouts/slideLayout25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6" Type="http://schemas.openxmlformats.org/officeDocument/2006/relationships/slideLayout" Target="../slideLayouts/slideLayout28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8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43.xml"/><Relationship Id="rId7" Type="http://schemas.openxmlformats.org/officeDocument/2006/relationships/slideLayout" Target="../slideLayouts/slideLayout47.xml"/><Relationship Id="rId12" Type="http://schemas.openxmlformats.org/officeDocument/2006/relationships/slideLayout" Target="../slideLayouts/slideLayout52.xml"/><Relationship Id="rId2" Type="http://schemas.openxmlformats.org/officeDocument/2006/relationships/slideLayout" Target="../slideLayouts/slideLayout42.xml"/><Relationship Id="rId1" Type="http://schemas.openxmlformats.org/officeDocument/2006/relationships/slideLayout" Target="../slideLayouts/slideLayout41.xml"/><Relationship Id="rId6" Type="http://schemas.openxmlformats.org/officeDocument/2006/relationships/slideLayout" Target="../slideLayouts/slideLayout46.xml"/><Relationship Id="rId11" Type="http://schemas.openxmlformats.org/officeDocument/2006/relationships/slideLayout" Target="../slideLayouts/slideLayout51.xml"/><Relationship Id="rId5" Type="http://schemas.openxmlformats.org/officeDocument/2006/relationships/slideLayout" Target="../slideLayouts/slideLayout45.xml"/><Relationship Id="rId10" Type="http://schemas.openxmlformats.org/officeDocument/2006/relationships/slideLayout" Target="../slideLayouts/slideLayout50.xml"/><Relationship Id="rId4" Type="http://schemas.openxmlformats.org/officeDocument/2006/relationships/slideLayout" Target="../slideLayouts/slideLayout44.xml"/><Relationship Id="rId9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9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9" y="1600204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4"/>
            <a:ext cx="2133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BE77B-E0B6-4B31-86DC-433A53C5D072}" type="datetimeFigureOut">
              <a:rPr lang="ru-RU" smtClean="0"/>
              <a:pPr/>
              <a:t>26.11.2019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4"/>
            <a:ext cx="2895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360" tIns="45680" rIns="91360" bIns="45680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468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6877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3755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0632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7510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276" algn="l" defTabSz="912169" rtl="0" eaLnBrk="1" fontAlgn="base" hangingPunct="1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276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448" indent="-226853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104" algn="just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414" algn="l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238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178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976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77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97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9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9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8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98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78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57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7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Z:\Projects\Текущие\Проектная\FNS_2012\_БРЭНДБУК\out\PPT\3_1_present_16.9-03.png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Заголовок 1"/>
          <p:cNvSpPr>
            <a:spLocks noGrp="1"/>
          </p:cNvSpPr>
          <p:nvPr>
            <p:ph type="title"/>
          </p:nvPr>
        </p:nvSpPr>
        <p:spPr bwMode="auto">
          <a:xfrm>
            <a:off x="611188" y="744538"/>
            <a:ext cx="7632700" cy="123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100" name="Текст 2"/>
          <p:cNvSpPr>
            <a:spLocks noGrp="1"/>
          </p:cNvSpPr>
          <p:nvPr>
            <p:ph type="body" idx="1"/>
          </p:nvPr>
        </p:nvSpPr>
        <p:spPr bwMode="auto">
          <a:xfrm>
            <a:off x="611188" y="1989138"/>
            <a:ext cx="7632700" cy="429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81630" tIns="40815" rIns="81630" bIns="408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6713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l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6713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tx1">
                    <a:tint val="75000"/>
                  </a:schemeClr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402638" y="5865813"/>
            <a:ext cx="504825" cy="682625"/>
          </a:xfrm>
          <a:prstGeom prst="rect">
            <a:avLst/>
          </a:prstGeom>
        </p:spPr>
        <p:txBody>
          <a:bodyPr vert="horz" lIns="81630" tIns="40815" rIns="81630" bIns="40815" rtlCol="0" anchor="ctr"/>
          <a:lstStyle>
            <a:lvl1pPr algn="ctr"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 sz="2100">
                <a:solidFill>
                  <a:schemeClr val="bg1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fld id="{5A79F1B7-B4DA-4CAF-A7FE-CA124C8F8614}" type="slidenum">
              <a:rPr lang="ru-RU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2092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  <p:sldLayoutId id="2147483704" r:id="rId14"/>
    <p:sldLayoutId id="2147483705" r:id="rId15"/>
    <p:sldLayoutId id="2147483706" r:id="rId16"/>
  </p:sldLayoutIdLst>
  <p:hf hdr="0" ftr="0" dt="0"/>
  <p:txStyles>
    <p:titleStyle>
      <a:lvl1pPr algn="l" defTabSz="815975" rtl="0" eaLnBrk="0" fontAlgn="base" hangingPunct="0">
        <a:spcBef>
          <a:spcPct val="0"/>
        </a:spcBef>
        <a:spcAft>
          <a:spcPct val="0"/>
        </a:spcAft>
        <a:defRPr sz="38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2pPr>
      <a:lvl3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3pPr>
      <a:lvl4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4pPr>
      <a:lvl5pPr algn="l" defTabSz="815975" rtl="0" eaLnBrk="0" fontAlgn="base" hangingPunct="0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5pPr>
      <a:lvl6pPr marL="457200" algn="l" defTabSz="815975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6pPr>
      <a:lvl7pPr marL="914400" algn="l" defTabSz="815975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7pPr>
      <a:lvl8pPr marL="1371600" algn="l" defTabSz="815975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8pPr>
      <a:lvl9pPr marL="1828800" algn="l" defTabSz="815975" rtl="0" eaLnBrk="1" fontAlgn="base" hangingPunct="1">
        <a:spcBef>
          <a:spcPct val="0"/>
        </a:spcBef>
        <a:spcAft>
          <a:spcPct val="0"/>
        </a:spcAft>
        <a:defRPr sz="3800" b="1">
          <a:solidFill>
            <a:srgbClr val="005AA9"/>
          </a:solidFill>
          <a:latin typeface="Calibri" pitchFamily="34" charset="0"/>
        </a:defRPr>
      </a:lvl9pPr>
    </p:titleStyle>
    <p:bodyStyle>
      <a:lvl1pPr marL="284163" indent="-284163" algn="l" defTabSz="815975" rtl="0" eaLnBrk="0" fontAlgn="base" hangingPunct="0">
        <a:spcBef>
          <a:spcPct val="20000"/>
        </a:spcBef>
        <a:spcAft>
          <a:spcPct val="0"/>
        </a:spcAft>
        <a:buFont typeface="Calibri" pitchFamily="34" charset="0"/>
        <a:buChar char="•"/>
        <a:defRPr sz="2400" kern="1200">
          <a:solidFill>
            <a:srgbClr val="005AA9"/>
          </a:solidFill>
          <a:latin typeface="+mj-lt"/>
          <a:ea typeface="+mn-ea"/>
          <a:cs typeface="+mn-cs"/>
        </a:defRPr>
      </a:lvl1pPr>
      <a:lvl2pPr marL="284163" indent="173038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rgbClr val="504F53"/>
          </a:solidFill>
          <a:latin typeface="+mj-lt"/>
          <a:ea typeface="+mn-ea"/>
          <a:cs typeface="+mn-cs"/>
        </a:defRPr>
      </a:lvl2pPr>
      <a:lvl3pPr marL="557213" indent="-203200" algn="l" defTabSz="815975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0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319213" algn="just" defTabSz="815975" rtl="0" eaLnBrk="0" fontAlgn="base" hangingPunct="0">
        <a:lnSpc>
          <a:spcPts val="1900"/>
        </a:lnSpc>
        <a:spcBef>
          <a:spcPts val="400"/>
        </a:spcBef>
        <a:spcAft>
          <a:spcPct val="0"/>
        </a:spcAft>
        <a:buFont typeface="Arial" pitchFamily="34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122363" indent="706438" algn="l" defTabSz="815975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pitchFamily="34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244813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52961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061109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469256" indent="-204074" algn="l" defTabSz="816296" rtl="0" eaLnBrk="1" latinLnBrk="0" hangingPunct="1">
        <a:spcBef>
          <a:spcPct val="200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1pPr>
      <a:lvl2pPr marL="408148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816296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122444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32591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40739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448887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035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265183" algn="l" defTabSz="816296" rtl="0" eaLnBrk="1" latinLnBrk="0" hangingPunct="1"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9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9" y="1600204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4"/>
            <a:ext cx="2133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4"/>
            <a:ext cx="2895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360" tIns="45680" rIns="91360" bIns="45680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fld id="{AE39DFFD-3B80-4946-9149-49C6A5B7B00E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653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  <p:sldLayoutId id="2147483719" r:id="rId12"/>
  </p:sldLayoutIdLst>
  <p:timing>
    <p:tnLst>
      <p:par>
        <p:cTn id="1" dur="indefinite" restart="never" nodeType="tmRoot"/>
      </p:par>
    </p:tnLst>
  </p:timing>
  <p:txStyles>
    <p:titleStyle>
      <a:lvl1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6877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3755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0632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7510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276" algn="l" defTabSz="912169" rtl="0" eaLnBrk="1" fontAlgn="base" hangingPunct="1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276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448" indent="-226853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104" algn="just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414" algn="l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238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178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976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77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97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9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9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8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98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78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57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7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9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9" y="1600204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4"/>
            <a:ext cx="2133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BE77B-E0B6-4B31-86DC-433A53C5D072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26.11.2019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4"/>
            <a:ext cx="2895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360" tIns="45680" rIns="91360" bIns="45680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fld id="{AE39DFFD-3B80-4946-9149-49C6A5B7B00E}" type="slidenum">
              <a:rPr lang="ru-RU">
                <a:solidFill>
                  <a:prstClr val="white"/>
                </a:solidFill>
              </a:rPr>
              <a:pPr/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96648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iming>
    <p:tnLst>
      <p:par>
        <p:cTn id="1" dur="indefinite" restart="never" nodeType="tmRoot"/>
      </p:par>
    </p:tnLst>
  </p:timing>
  <p:txStyles>
    <p:titleStyle>
      <a:lvl1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6877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3755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0632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7510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276" algn="l" defTabSz="912169" rtl="0" eaLnBrk="1" fontAlgn="base" hangingPunct="1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276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448" indent="-226853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104" algn="just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414" algn="l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238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178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976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77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97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9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9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8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98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78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57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7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-108519" y="2564904"/>
            <a:ext cx="9252520" cy="2101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  <a:noAutofit/>
          </a:bodyPr>
          <a:lstStyle>
            <a:lvl1pPr algn="l" defTabSz="912169" rtl="0" eaLnBrk="1" fontAlgn="base" hangingPunct="1">
              <a:lnSpc>
                <a:spcPts val="4560"/>
              </a:lnSpc>
              <a:spcBef>
                <a:spcPct val="0"/>
              </a:spcBef>
              <a:spcAft>
                <a:spcPct val="0"/>
              </a:spcAft>
              <a:defRPr sz="50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912169" rtl="0" eaLnBrk="1" fontAlgn="base" hangingPunct="1">
              <a:lnSpc>
                <a:spcPts val="456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2pPr>
            <a:lvl3pPr algn="l" defTabSz="912169" rtl="0" eaLnBrk="1" fontAlgn="base" hangingPunct="1">
              <a:lnSpc>
                <a:spcPts val="456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3pPr>
            <a:lvl4pPr algn="l" defTabSz="912169" rtl="0" eaLnBrk="1" fontAlgn="base" hangingPunct="1">
              <a:lnSpc>
                <a:spcPts val="456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4pPr>
            <a:lvl5pPr algn="l" defTabSz="912169" rtl="0" eaLnBrk="1" fontAlgn="base" hangingPunct="1">
              <a:lnSpc>
                <a:spcPts val="456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5pPr>
            <a:lvl6pPr marL="456877" algn="l" defTabSz="912169" rtl="0" eaLnBrk="1" fontAlgn="base" hangingPunct="1">
              <a:lnSpc>
                <a:spcPts val="456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6pPr>
            <a:lvl7pPr marL="913755" algn="l" defTabSz="912169" rtl="0" eaLnBrk="1" fontAlgn="base" hangingPunct="1">
              <a:lnSpc>
                <a:spcPts val="456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7pPr>
            <a:lvl8pPr marL="1370632" algn="l" defTabSz="912169" rtl="0" eaLnBrk="1" fontAlgn="base" hangingPunct="1">
              <a:lnSpc>
                <a:spcPts val="456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8pPr>
            <a:lvl9pPr marL="1827510" algn="l" defTabSz="912169" rtl="0" eaLnBrk="1" fontAlgn="base" hangingPunct="1">
              <a:lnSpc>
                <a:spcPts val="4560"/>
              </a:lnSpc>
              <a:spcBef>
                <a:spcPct val="0"/>
              </a:spcBef>
              <a:spcAft>
                <a:spcPct val="0"/>
              </a:spcAft>
              <a:defRPr sz="3700" b="1">
                <a:solidFill>
                  <a:srgbClr val="005AA9"/>
                </a:solidFill>
                <a:latin typeface="Arial" pitchFamily="34" charset="0"/>
              </a:defRPr>
            </a:lvl9pPr>
          </a:lstStyle>
          <a:p>
            <a:pPr algn="ctr"/>
            <a:r>
              <a:rPr lang="ru-RU" sz="2000" dirty="0" smtClean="0"/>
              <a:t>ХАРАКТЕРНЫЕ НАЛОГОВЫЕ РИСКИ РЕЗИДЕНТОВ, ОСУЩЕСТВЛЯЮЩИХ ИНВЕСТИЦИОННЫЕ ПРОЕКТЫ</a:t>
            </a:r>
            <a:endParaRPr lang="en-US" sz="2000" dirty="0" smtClean="0"/>
          </a:p>
          <a:p>
            <a:pPr algn="ctr"/>
            <a:r>
              <a:rPr lang="ru-RU" sz="2000" dirty="0" smtClean="0"/>
              <a:t> В ПРИМОРСКОМ КРАЕ ПРИ ПРИМЕНЕНИИ НАЛОГОВЫХ ЛЬГОТ </a:t>
            </a:r>
            <a:endParaRPr lang="en-US" sz="2000" dirty="0" smtClean="0"/>
          </a:p>
          <a:p>
            <a:pPr algn="ctr"/>
            <a:r>
              <a:rPr lang="ru-RU" sz="2000" dirty="0" smtClean="0"/>
              <a:t>ПО НАЛОГУ НА ПРИБЫЛЬ</a:t>
            </a:r>
            <a:endParaRPr lang="ru-RU" sz="2000" dirty="0"/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 bwMode="auto">
          <a:xfrm>
            <a:off x="2147519" y="5733256"/>
            <a:ext cx="6996482" cy="9361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14" tIns="52107" rIns="104214" bIns="5210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912169" rtl="0" fontAlgn="base">
              <a:spcBef>
                <a:spcPct val="20000"/>
              </a:spcBef>
              <a:spcAft>
                <a:spcPct val="0"/>
              </a:spcAft>
              <a:buFont typeface="+mj-lt"/>
              <a:buNone/>
              <a:defRPr sz="28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6797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3593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0390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7188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398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0780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7578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437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400" b="1" dirty="0" smtClean="0">
                <a:latin typeface="Arial Narrow" pitchFamily="34" charset="0"/>
              </a:rPr>
              <a:t>ГЛАВНЫЙ ГОССУДАРСТВЕННЫЙ НАЛОГОВЫЙ ИНСПЕКТОР </a:t>
            </a:r>
          </a:p>
          <a:p>
            <a:pPr algn="r"/>
            <a:r>
              <a:rPr lang="ru-RU" sz="1400" b="1" dirty="0" smtClean="0">
                <a:latin typeface="Arial Narrow" pitchFamily="34" charset="0"/>
              </a:rPr>
              <a:t>ОТДЕЛА НАЛОГООБЛОЖЕНИЯ ЮРИДИЧЕСКИХ ЛИЦ</a:t>
            </a:r>
          </a:p>
          <a:p>
            <a:pPr algn="r"/>
            <a:r>
              <a:rPr lang="ru-RU" sz="1400" b="1" dirty="0" smtClean="0">
                <a:latin typeface="Arial Narrow" pitchFamily="34" charset="0"/>
              </a:rPr>
              <a:t>СЕРИКОВА ЕЛЕНА ЮРЬЕВНА</a:t>
            </a:r>
            <a:endParaRPr lang="ru-RU" sz="1400" b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0899" y="14511"/>
            <a:ext cx="8141853" cy="720080"/>
          </a:xfrm>
        </p:spPr>
        <p:txBody>
          <a:bodyPr/>
          <a:lstStyle/>
          <a:p>
            <a:r>
              <a:rPr lang="ru-RU" altLang="ru-RU" sz="20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ВОПРОСЫ-ОТВЕТЫ</a:t>
            </a:r>
            <a:endParaRPr lang="ru-RU" altLang="ru-RU" sz="20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Aharoni" panose="02010803020104030203" pitchFamily="2" charset="-79"/>
            </a:endParaRPr>
          </a:p>
        </p:txBody>
      </p:sp>
      <p:sp>
        <p:nvSpPr>
          <p:cNvPr id="30" name="Номер слайда 3"/>
          <p:cNvSpPr txBox="1">
            <a:spLocks noGrp="1"/>
          </p:cNvSpPr>
          <p:nvPr/>
        </p:nvSpPr>
        <p:spPr>
          <a:xfrm>
            <a:off x="8380332" y="6093296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>
              <a:lnSpc>
                <a:spcPts val="1878"/>
              </a:lnSpc>
              <a:defRPr/>
            </a:pPr>
            <a:r>
              <a:rPr lang="ru-RU" sz="2100" dirty="0" smtClean="0">
                <a:solidFill>
                  <a:prstClr val="white"/>
                </a:solidFill>
              </a:rPr>
              <a:t> </a:t>
            </a:r>
            <a:fld id="{EB4F9DCB-1802-445B-9D39-B181FF4DC959}" type="slidenum">
              <a:rPr lang="ru-RU" sz="2100" smtClean="0">
                <a:solidFill>
                  <a:prstClr val="white"/>
                </a:solidFill>
              </a:rPr>
              <a:pPr defTabSz="816296">
                <a:lnSpc>
                  <a:spcPts val="1878"/>
                </a:lnSpc>
                <a:defRPr/>
              </a:pPr>
              <a:t>10</a:t>
            </a:fld>
            <a:endParaRPr lang="ru-RU" sz="21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3681214"/>
            <a:ext cx="53757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2200" b="1" dirty="0" smtClean="0">
                <a:solidFill>
                  <a:srgbClr val="0070C0"/>
                </a:solidFill>
              </a:rPr>
              <a:t>   </a:t>
            </a:r>
            <a:endParaRPr lang="ru-RU" sz="22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88343" y="548678"/>
            <a:ext cx="8136904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i="1" u="sng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ВОПРОС:</a:t>
            </a:r>
            <a:endParaRPr lang="ru-RU" b="1" i="1" u="sng" dirty="0"/>
          </a:p>
          <a:p>
            <a:pPr algn="just" hangingPunct="0"/>
            <a:r>
              <a:rPr lang="ru-RU" sz="2000" dirty="0"/>
              <a:t>Распределение внереализационных доходов и расходов между деятельностью по Соглашению и иной деятельностью. </a:t>
            </a:r>
            <a:endParaRPr lang="ru-RU" sz="19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8217" y="1542346"/>
            <a:ext cx="8062216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/>
            <a:r>
              <a:rPr lang="ru-RU" altLang="ru-RU" b="1" i="1" u="sng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ответ:</a:t>
            </a:r>
            <a:endParaRPr lang="ru-RU" b="1" i="1" u="sng" dirty="0"/>
          </a:p>
          <a:p>
            <a:pPr algn="just" hangingPunct="0"/>
            <a:r>
              <a:rPr lang="ru-RU" sz="2000" dirty="0" smtClean="0"/>
              <a:t>Ведение раздельного учета </a:t>
            </a:r>
            <a:r>
              <a:rPr lang="ru-RU" sz="2000" dirty="0"/>
              <a:t>доходов (расходов), полученных (понесенных) от деятельности, осуществляемой при исполнении соглашений, и от иной деятельности</a:t>
            </a:r>
            <a:r>
              <a:rPr lang="ru-RU" sz="2000" dirty="0" smtClean="0"/>
              <a:t>.</a:t>
            </a:r>
            <a:endParaRPr lang="en-US" sz="2000" dirty="0" smtClean="0"/>
          </a:p>
          <a:p>
            <a:pPr algn="just" hangingPunct="0"/>
            <a:r>
              <a:rPr lang="ru-RU" sz="2000" dirty="0" smtClean="0"/>
              <a:t>Внереализационные </a:t>
            </a:r>
            <a:r>
              <a:rPr lang="ru-RU" sz="2000" b="1" dirty="0" smtClean="0"/>
              <a:t>расходы</a:t>
            </a:r>
            <a:r>
              <a:rPr lang="ru-RU" sz="2000" dirty="0" smtClean="0"/>
              <a:t>, </a:t>
            </a:r>
            <a:r>
              <a:rPr lang="ru-RU" sz="2000" dirty="0"/>
              <a:t>которые не могут быть непосредственно отнесены на затраты по конкретному виду </a:t>
            </a:r>
            <a:r>
              <a:rPr lang="ru-RU" sz="2000" dirty="0" smtClean="0"/>
              <a:t>деятельности,</a:t>
            </a:r>
            <a:r>
              <a:rPr lang="en-US" sz="2000" dirty="0" smtClean="0"/>
              <a:t> </a:t>
            </a:r>
            <a:r>
              <a:rPr lang="ru-RU" sz="2000" dirty="0" smtClean="0"/>
              <a:t>распределяются </a:t>
            </a:r>
            <a:r>
              <a:rPr lang="ru-RU" sz="2000" dirty="0"/>
              <a:t>пропорционально доле соответствующего дохода в суммарном объеме всех доходов налогоплательщика.</a:t>
            </a:r>
          </a:p>
          <a:p>
            <a:pPr algn="just" hangingPunct="0"/>
            <a:r>
              <a:rPr lang="ru-RU" sz="2000" dirty="0" smtClean="0"/>
              <a:t>Распределение внереализационных доходов, должно </a:t>
            </a:r>
            <a:r>
              <a:rPr lang="ru-RU" sz="2000" dirty="0"/>
              <a:t>производиться посредством применения экономически обоснованных показателей (например, пропорционально доле </a:t>
            </a:r>
            <a:r>
              <a:rPr lang="ru-RU" sz="2000" dirty="0" smtClean="0"/>
              <a:t>дохода, </a:t>
            </a:r>
            <a:r>
              <a:rPr lang="ru-RU" sz="2000" dirty="0"/>
              <a:t>полученного в рамках Соглашения, в общем объеме всех доходов от реализации налогоплательщика). При этом порядок указанного распределения должен быть зафиксирован в учетной политике для целей налогообложения. </a:t>
            </a:r>
            <a:endParaRPr lang="ru-RU" sz="2000" dirty="0" smtClean="0"/>
          </a:p>
          <a:p>
            <a:pPr algn="just" hangingPunct="0"/>
            <a:r>
              <a:rPr lang="ru-RU" sz="2000" dirty="0" smtClean="0"/>
              <a:t>(</a:t>
            </a:r>
            <a:r>
              <a:rPr lang="ru-RU" sz="2000" i="1" dirty="0" smtClean="0"/>
              <a:t>Письмо </a:t>
            </a:r>
            <a:r>
              <a:rPr lang="ru-RU" sz="2000" i="1" dirty="0"/>
              <a:t>Минфина России от </a:t>
            </a:r>
            <a:r>
              <a:rPr lang="ru-RU" sz="2000" i="1" dirty="0" smtClean="0"/>
              <a:t>28.02.2018 </a:t>
            </a:r>
            <a:r>
              <a:rPr lang="ru-RU" sz="2000" i="1" dirty="0"/>
              <a:t>N </a:t>
            </a:r>
            <a:r>
              <a:rPr lang="ru-RU" sz="2000" i="1" dirty="0" smtClean="0"/>
              <a:t>СД-4-3/3919</a:t>
            </a:r>
            <a:r>
              <a:rPr lang="en-US" sz="2000" i="1" dirty="0" smtClean="0"/>
              <a:t>@</a:t>
            </a:r>
            <a:r>
              <a:rPr lang="ru-RU" sz="2000" i="1" dirty="0" smtClean="0"/>
              <a:t>)</a:t>
            </a:r>
            <a:endParaRPr lang="ru-RU" sz="2000" i="1" dirty="0"/>
          </a:p>
          <a:p>
            <a:pPr algn="just" hangingPunct="0"/>
            <a:endParaRPr lang="ru-RU" sz="2000" dirty="0"/>
          </a:p>
          <a:p>
            <a:pPr algn="just" hangingPunct="0"/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1038412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Номер слайда 3"/>
          <p:cNvSpPr txBox="1">
            <a:spLocks noGrp="1"/>
          </p:cNvSpPr>
          <p:nvPr/>
        </p:nvSpPr>
        <p:spPr>
          <a:xfrm>
            <a:off x="8380332" y="6093296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>
              <a:lnSpc>
                <a:spcPts val="1878"/>
              </a:lnSpc>
              <a:defRPr/>
            </a:pPr>
            <a:r>
              <a:rPr lang="ru-RU" sz="2100" dirty="0" smtClean="0">
                <a:solidFill>
                  <a:prstClr val="white"/>
                </a:solidFill>
              </a:rPr>
              <a:t> </a:t>
            </a:r>
            <a:fld id="{EB4F9DCB-1802-445B-9D39-B181FF4DC959}" type="slidenum">
              <a:rPr lang="ru-RU" sz="2100" smtClean="0">
                <a:solidFill>
                  <a:prstClr val="white"/>
                </a:solidFill>
              </a:rPr>
              <a:pPr defTabSz="816296">
                <a:lnSpc>
                  <a:spcPts val="1878"/>
                </a:lnSpc>
                <a:defRPr/>
              </a:pPr>
              <a:t>11</a:t>
            </a:fld>
            <a:endParaRPr lang="ru-RU" sz="21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3681214"/>
            <a:ext cx="53757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2200" b="1" dirty="0" smtClean="0">
                <a:solidFill>
                  <a:srgbClr val="0070C0"/>
                </a:solidFill>
              </a:rPr>
              <a:t>   </a:t>
            </a:r>
            <a:endParaRPr lang="ru-RU" sz="2200" b="1" dirty="0">
              <a:solidFill>
                <a:srgbClr val="0070C0"/>
              </a:solidFill>
            </a:endParaRPr>
          </a:p>
        </p:txBody>
      </p:sp>
      <p:pic>
        <p:nvPicPr>
          <p:cNvPr id="7" name="Picture 11" descr="C:\Users\7800-07-882\Desktop\Публичные слушания - слайд\!!Человечки\orig 4 -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" t="2505" r="12624" b="8519"/>
          <a:stretch>
            <a:fillRect/>
          </a:stretch>
        </p:blipFill>
        <p:spPr bwMode="auto">
          <a:xfrm>
            <a:off x="611560" y="498872"/>
            <a:ext cx="2376264" cy="5904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Заголовок 2"/>
          <p:cNvSpPr>
            <a:spLocks noGrp="1"/>
          </p:cNvSpPr>
          <p:nvPr>
            <p:ph type="title"/>
          </p:nvPr>
        </p:nvSpPr>
        <p:spPr>
          <a:xfrm>
            <a:off x="520899" y="14511"/>
            <a:ext cx="8141853" cy="720080"/>
          </a:xfrm>
        </p:spPr>
        <p:txBody>
          <a:bodyPr/>
          <a:lstStyle/>
          <a:p>
            <a:r>
              <a:rPr lang="ru-RU" altLang="ru-RU" sz="20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РИСКИ</a:t>
            </a:r>
            <a:endParaRPr lang="ru-RU" altLang="ru-RU" sz="20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Aharoni" panose="02010803020104030203" pitchFamily="2" charset="-79"/>
            </a:endParaRPr>
          </a:p>
        </p:txBody>
      </p:sp>
      <p:sp>
        <p:nvSpPr>
          <p:cNvPr id="11" name="Пятиугольник 10"/>
          <p:cNvSpPr/>
          <p:nvPr/>
        </p:nvSpPr>
        <p:spPr>
          <a:xfrm>
            <a:off x="3491880" y="500435"/>
            <a:ext cx="4996023" cy="1800200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i="1" dirty="0"/>
              <a:t>Непредставление либо несвоевременное представление налоговой и бухгалтерской отчетности, расчетов по среднесписочной численности. </a:t>
            </a:r>
          </a:p>
        </p:txBody>
      </p:sp>
      <p:sp>
        <p:nvSpPr>
          <p:cNvPr id="8" name="Стрелка вниз 7"/>
          <p:cNvSpPr/>
          <p:nvPr/>
        </p:nvSpPr>
        <p:spPr>
          <a:xfrm>
            <a:off x="3810164" y="2300635"/>
            <a:ext cx="288032" cy="100811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ерфолента 11"/>
          <p:cNvSpPr/>
          <p:nvPr/>
        </p:nvSpPr>
        <p:spPr>
          <a:xfrm>
            <a:off x="2987824" y="3218970"/>
            <a:ext cx="2233073" cy="1224136"/>
          </a:xfrm>
          <a:prstGeom prst="flowChartPunched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Приостановление операций </a:t>
            </a:r>
            <a:r>
              <a:rPr lang="ru-RU" dirty="0"/>
              <a:t>по счетам</a:t>
            </a:r>
          </a:p>
        </p:txBody>
      </p:sp>
      <p:sp>
        <p:nvSpPr>
          <p:cNvPr id="14" name="Блок-схема: перфолента 13"/>
          <p:cNvSpPr/>
          <p:nvPr/>
        </p:nvSpPr>
        <p:spPr>
          <a:xfrm>
            <a:off x="6264650" y="3085703"/>
            <a:ext cx="2620505" cy="1224136"/>
          </a:xfrm>
          <a:prstGeom prst="flowChartPunched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Применение штрафных санкции по ст. 119 и 126 НК РФ</a:t>
            </a:r>
            <a:endParaRPr lang="ru-RU" dirty="0"/>
          </a:p>
        </p:txBody>
      </p:sp>
      <p:sp>
        <p:nvSpPr>
          <p:cNvPr id="16" name="Стрелка вниз 15"/>
          <p:cNvSpPr/>
          <p:nvPr/>
        </p:nvSpPr>
        <p:spPr>
          <a:xfrm>
            <a:off x="7164288" y="2314079"/>
            <a:ext cx="288032" cy="1008112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5338166" y="2280543"/>
            <a:ext cx="265763" cy="2035524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Блок-схема: перфолента 18"/>
          <p:cNvSpPr/>
          <p:nvPr/>
        </p:nvSpPr>
        <p:spPr>
          <a:xfrm>
            <a:off x="4197549" y="4327952"/>
            <a:ext cx="2930896" cy="1224136"/>
          </a:xfrm>
          <a:prstGeom prst="flowChartPunched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hangingPunct="0"/>
            <a:r>
              <a:rPr lang="ru-RU" dirty="0" smtClean="0"/>
              <a:t>Меры </a:t>
            </a:r>
            <a:r>
              <a:rPr lang="ru-RU" dirty="0"/>
              <a:t>административной </a:t>
            </a:r>
            <a:r>
              <a:rPr lang="ru-RU" dirty="0" smtClean="0"/>
              <a:t>ответственности </a:t>
            </a:r>
          </a:p>
          <a:p>
            <a:pPr hangingPunct="0"/>
            <a:r>
              <a:rPr lang="ru-RU" dirty="0" smtClean="0"/>
              <a:t>(ст.15.5 и 15.6 КоАП)</a:t>
            </a:r>
            <a:endParaRPr lang="ru-RU" dirty="0"/>
          </a:p>
        </p:txBody>
      </p:sp>
      <p:sp>
        <p:nvSpPr>
          <p:cNvPr id="13" name="Блок-схема: перфолента 12"/>
          <p:cNvSpPr/>
          <p:nvPr/>
        </p:nvSpPr>
        <p:spPr>
          <a:xfrm>
            <a:off x="3131840" y="5643835"/>
            <a:ext cx="5040560" cy="898922"/>
          </a:xfrm>
          <a:prstGeom prst="flowChartPunchedTap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 hangingPunct="0"/>
            <a:r>
              <a:rPr lang="ru-RU" dirty="0" smtClean="0"/>
              <a:t>ИСКЛЮЧЕНИЕ из ЕГРЮЛ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93877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Спасибо за внимание!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0184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155" y="332656"/>
            <a:ext cx="8178317" cy="936104"/>
          </a:xfrm>
        </p:spPr>
        <p:txBody>
          <a:bodyPr/>
          <a:lstStyle/>
          <a:p>
            <a:r>
              <a:rPr lang="ru-RU" sz="20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Плательщики, применяющие льготные ставки по налогу на прибыль</a:t>
            </a:r>
          </a:p>
        </p:txBody>
      </p:sp>
      <p:pic>
        <p:nvPicPr>
          <p:cNvPr id="1027" name="Picture 3" descr="C:\Users\2500-31-601\Desktop\1200px-Russia_Primorsky_Krai_location_map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0768"/>
            <a:ext cx="4122610" cy="5400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2500-31-601\Downloads\Т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609" y="935873"/>
            <a:ext cx="2128121" cy="75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2500-31-601\Downloads\СПВ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1685" y="908720"/>
            <a:ext cx="2281098" cy="80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Номер слайда 3"/>
          <p:cNvSpPr txBox="1">
            <a:spLocks noGrp="1"/>
          </p:cNvSpPr>
          <p:nvPr/>
        </p:nvSpPr>
        <p:spPr>
          <a:xfrm>
            <a:off x="8441906" y="6093295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 smtClean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fld id="{EB4F9DCB-1802-445B-9D39-B181FF4DC959}" type="slidenum">
              <a:rPr lang="ru-RU" sz="2100" smtClean="0">
                <a:solidFill>
                  <a:schemeClr val="bg1"/>
                </a:solidFill>
                <a:latin typeface="+mn-lt"/>
                <a:cs typeface="+mn-cs"/>
              </a:rPr>
              <a:pPr defTabSz="816296" fontAlgn="auto">
                <a:lnSpc>
                  <a:spcPts val="187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21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1981707"/>
            <a:ext cx="15980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2016 год </a:t>
            </a:r>
            <a:endParaRPr lang="ru-RU" b="1" i="1" dirty="0" smtClean="0"/>
          </a:p>
          <a:p>
            <a:endParaRPr lang="ru-RU" b="1" i="1" dirty="0"/>
          </a:p>
          <a:p>
            <a:r>
              <a:rPr lang="ru-RU" b="1" i="1" dirty="0"/>
              <a:t>9 мес. 2019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5487710" y="1981707"/>
            <a:ext cx="118397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2</a:t>
            </a:r>
          </a:p>
          <a:p>
            <a:endParaRPr lang="ru-RU" b="1" i="1" dirty="0"/>
          </a:p>
          <a:p>
            <a:r>
              <a:rPr lang="ru-RU" b="1" i="1" dirty="0" smtClean="0">
                <a:solidFill>
                  <a:srgbClr val="0070C0"/>
                </a:solidFill>
              </a:rPr>
              <a:t>7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631146" y="2038027"/>
            <a:ext cx="8640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13</a:t>
            </a:r>
          </a:p>
          <a:p>
            <a:endParaRPr lang="ru-RU" b="1" i="1" dirty="0"/>
          </a:p>
          <a:p>
            <a:r>
              <a:rPr lang="ru-RU" b="1" i="1" dirty="0" smtClean="0">
                <a:solidFill>
                  <a:srgbClr val="0070C0"/>
                </a:solidFill>
              </a:rPr>
              <a:t>94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712223" y="1668695"/>
            <a:ext cx="19189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Плательщики</a:t>
            </a:r>
            <a:r>
              <a:rPr lang="ru-RU" dirty="0" smtClean="0">
                <a:solidFill>
                  <a:srgbClr val="0070C0"/>
                </a:solidFill>
              </a:rPr>
              <a:t> 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122610" y="3111769"/>
            <a:ext cx="47484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b="1" i="1" dirty="0" smtClean="0">
              <a:solidFill>
                <a:srgbClr val="0070C0"/>
              </a:solidFill>
            </a:endParaRPr>
          </a:p>
          <a:p>
            <a:pPr algn="ctr"/>
            <a:r>
              <a:rPr lang="ru-RU" b="1" i="1" dirty="0" smtClean="0">
                <a:solidFill>
                  <a:srgbClr val="0070C0"/>
                </a:solidFill>
              </a:rPr>
              <a:t>Сумма </a:t>
            </a:r>
            <a:r>
              <a:rPr lang="ru-RU" b="1" i="1" dirty="0" err="1">
                <a:solidFill>
                  <a:srgbClr val="0070C0"/>
                </a:solidFill>
              </a:rPr>
              <a:t>недопоступления</a:t>
            </a:r>
            <a:r>
              <a:rPr lang="ru-RU" b="1" i="1" dirty="0">
                <a:solidFill>
                  <a:srgbClr val="0070C0"/>
                </a:solidFill>
              </a:rPr>
              <a:t> налога на прибыль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3707904" y="4509120"/>
            <a:ext cx="15980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/>
              <a:t>2016 год </a:t>
            </a:r>
            <a:endParaRPr lang="ru-RU" b="1" i="1" dirty="0" smtClean="0"/>
          </a:p>
          <a:p>
            <a:endParaRPr lang="ru-RU" b="1" i="1" dirty="0"/>
          </a:p>
          <a:p>
            <a:r>
              <a:rPr lang="ru-RU" b="1" i="1" dirty="0"/>
              <a:t>9 мес. 2019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7382311" y="4334595"/>
            <a:ext cx="15980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15</a:t>
            </a:r>
          </a:p>
          <a:p>
            <a:endParaRPr lang="ru-RU" b="1" i="1" dirty="0">
              <a:solidFill>
                <a:srgbClr val="0070C0"/>
              </a:solidFill>
            </a:endParaRPr>
          </a:p>
          <a:p>
            <a:r>
              <a:rPr lang="ru-RU" b="1" i="1" dirty="0" smtClean="0">
                <a:solidFill>
                  <a:srgbClr val="0070C0"/>
                </a:solidFill>
              </a:rPr>
              <a:t>970</a:t>
            </a:r>
            <a:endParaRPr lang="ru-RU" b="1" i="1" dirty="0">
              <a:solidFill>
                <a:srgbClr val="0070C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5334748" y="4350678"/>
            <a:ext cx="159803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0070C0"/>
                </a:solidFill>
              </a:rPr>
              <a:t>18</a:t>
            </a:r>
          </a:p>
          <a:p>
            <a:endParaRPr lang="ru-RU" b="1" i="1" dirty="0" smtClean="0">
              <a:solidFill>
                <a:srgbClr val="0070C0"/>
              </a:solidFill>
            </a:endParaRPr>
          </a:p>
          <a:p>
            <a:r>
              <a:rPr lang="ru-RU" b="1" i="1" dirty="0" smtClean="0">
                <a:solidFill>
                  <a:srgbClr val="0070C0"/>
                </a:solidFill>
              </a:rPr>
              <a:t>40</a:t>
            </a:r>
            <a:endParaRPr lang="ru-RU" b="1" i="1" dirty="0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5144650" y="4790603"/>
            <a:ext cx="3024336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241002" y="2499969"/>
            <a:ext cx="3024336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6671685" y="2060535"/>
            <a:ext cx="0" cy="84450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6619655" y="4291175"/>
            <a:ext cx="0" cy="844502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155" y="332656"/>
            <a:ext cx="8178317" cy="936104"/>
          </a:xfrm>
        </p:spPr>
        <p:txBody>
          <a:bodyPr/>
          <a:lstStyle/>
          <a:p>
            <a:r>
              <a:rPr lang="ru-RU" sz="20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СТАВКИ ПО НАЛОГУ НА ПРИБЫЛЬ</a:t>
            </a:r>
            <a:endParaRPr lang="ru-RU" sz="20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Aharoni" panose="02010803020104030203" pitchFamily="2" charset="-79"/>
            </a:endParaRPr>
          </a:p>
        </p:txBody>
      </p:sp>
      <p:sp>
        <p:nvSpPr>
          <p:cNvPr id="13" name="Номер слайда 3"/>
          <p:cNvSpPr txBox="1">
            <a:spLocks noGrp="1"/>
          </p:cNvSpPr>
          <p:nvPr/>
        </p:nvSpPr>
        <p:spPr>
          <a:xfrm>
            <a:off x="8441906" y="6093295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 smtClean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fld id="{EB4F9DCB-1802-445B-9D39-B181FF4DC959}" type="slidenum">
              <a:rPr lang="ru-RU" sz="2100" smtClean="0">
                <a:solidFill>
                  <a:schemeClr val="bg1"/>
                </a:solidFill>
                <a:latin typeface="+mn-lt"/>
                <a:cs typeface="+mn-cs"/>
              </a:rPr>
              <a:pPr defTabSz="816296" fontAlgn="auto">
                <a:lnSpc>
                  <a:spcPts val="187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endParaRPr lang="ru-RU" sz="21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graphicFrame>
        <p:nvGraphicFramePr>
          <p:cNvPr id="19" name="Group 243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429738318"/>
              </p:ext>
            </p:extLst>
          </p:nvPr>
        </p:nvGraphicFramePr>
        <p:xfrm>
          <a:off x="787400" y="1708150"/>
          <a:ext cx="7215187" cy="3443302"/>
        </p:xfrm>
        <a:graphic>
          <a:graphicData uri="http://schemas.openxmlformats.org/drawingml/2006/table">
            <a:tbl>
              <a:tblPr/>
              <a:tblGrid>
                <a:gridCol w="1625600"/>
                <a:gridCol w="1990725"/>
                <a:gridCol w="1798637"/>
                <a:gridCol w="1800225"/>
              </a:tblGrid>
              <a:tr h="1055542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Уровень бюджета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Налоговый период</a:t>
                      </a:r>
                      <a:endParaRPr kumimoji="0" lang="ru-RU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Ставка для резидента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ТОР</a:t>
                      </a:r>
                      <a:endParaRPr kumimoji="0" 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Ставка для резидента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СПВ</a:t>
                      </a:r>
                      <a:endParaRPr kumimoji="0" lang="ru-RU" sz="19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1899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ФБ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Ст. 284 и ст.284.4 НК РФ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первые 5 лет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kumimoji="0" lang="ru-RU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804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последующие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лет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3%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3801">
                <a:tc rowSpan="2"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КБ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Закон Приморского края от 19.12.2013 № 330-КЗ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(ст. 2.2 и ст.2.3)</a:t>
                      </a:r>
                      <a:endParaRPr kumimoji="0" lang="ru-RU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первые 5 лет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0%</a:t>
                      </a:r>
                      <a:endParaRPr kumimoji="0" lang="ru-RU" sz="19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041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последующие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 лет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10%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10%</a:t>
                      </a:r>
                      <a:endParaRPr kumimoji="0" lang="ru-RU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T="45715" marB="4571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Прямоугольник 1"/>
          <p:cNvSpPr/>
          <p:nvPr/>
        </p:nvSpPr>
        <p:spPr>
          <a:xfrm>
            <a:off x="467544" y="5373216"/>
            <a:ext cx="784887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ru-RU" altLang="ru-RU" b="1" dirty="0">
                <a:solidFill>
                  <a:srgbClr val="FF0000"/>
                </a:solidFill>
                <a:latin typeface="Arial" pitchFamily="34" charset="0"/>
              </a:rPr>
              <a:t>Ставка применяется:</a:t>
            </a:r>
            <a:r>
              <a:rPr lang="ru-RU" altLang="ru-RU" b="1" dirty="0">
                <a:latin typeface="Arial" pitchFamily="34" charset="0"/>
              </a:rPr>
              <a:t> Начиная с налогового периода, в котором в соответствии с данными налогового учета была впервые получена </a:t>
            </a:r>
            <a:r>
              <a:rPr lang="ru-RU" altLang="ru-RU" b="1" dirty="0">
                <a:solidFill>
                  <a:srgbClr val="0070C0"/>
                </a:solidFill>
                <a:latin typeface="Arial" pitchFamily="34" charset="0"/>
              </a:rPr>
              <a:t>прибыль от деятельности, осуществляемой при исполнении Соглашения</a:t>
            </a:r>
          </a:p>
        </p:txBody>
      </p:sp>
    </p:spTree>
    <p:extLst>
      <p:ext uri="{BB962C8B-B14F-4D97-AF65-F5344CB8AC3E}">
        <p14:creationId xmlns:p14="http://schemas.microsoft.com/office/powerpoint/2010/main" val="6325141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32656"/>
            <a:ext cx="8141853" cy="1055719"/>
          </a:xfrm>
        </p:spPr>
        <p:txBody>
          <a:bodyPr/>
          <a:lstStyle/>
          <a:p>
            <a:r>
              <a:rPr lang="ru-RU" sz="28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Условия для применения пониженных ставок </a:t>
            </a:r>
            <a:r>
              <a:rPr lang="ru-RU" sz="28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при исполнении </a:t>
            </a:r>
            <a:r>
              <a:rPr lang="ru-RU" sz="28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Соглашений</a:t>
            </a:r>
            <a:endParaRPr lang="ru-RU" sz="28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Aharoni" panose="02010803020104030203" pitchFamily="2" charset="-79"/>
            </a:endParaRPr>
          </a:p>
        </p:txBody>
      </p:sp>
      <p:pic>
        <p:nvPicPr>
          <p:cNvPr id="3078" name="Picture 6" descr="C:\Users\2500-31-601\Downloads\копейки1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307" y="5445224"/>
            <a:ext cx="3126121" cy="1094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Номер слайда 3"/>
          <p:cNvSpPr txBox="1">
            <a:spLocks noGrp="1"/>
          </p:cNvSpPr>
          <p:nvPr/>
        </p:nvSpPr>
        <p:spPr>
          <a:xfrm>
            <a:off x="8380332" y="6093296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 smtClean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fld id="{EB4F9DCB-1802-445B-9D39-B181FF4DC959}" type="slidenum">
              <a:rPr lang="ru-RU" sz="2100" smtClean="0">
                <a:solidFill>
                  <a:schemeClr val="bg1"/>
                </a:solidFill>
                <a:latin typeface="+mn-lt"/>
                <a:cs typeface="+mn-cs"/>
              </a:rPr>
              <a:pPr defTabSz="816296" fontAlgn="auto">
                <a:lnSpc>
                  <a:spcPts val="187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21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4" name="Горизонтальный свиток 3"/>
          <p:cNvSpPr/>
          <p:nvPr/>
        </p:nvSpPr>
        <p:spPr>
          <a:xfrm>
            <a:off x="660135" y="1052736"/>
            <a:ext cx="7690481" cy="288032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доходы от деятельности, осуществляемой при исполнении Соглашений об осуществлении деятельности составляют не менее </a:t>
            </a:r>
            <a:r>
              <a:rPr lang="ru-RU" b="1" i="1" dirty="0"/>
              <a:t>90 процентов </a:t>
            </a:r>
            <a:r>
              <a:rPr lang="ru-RU" dirty="0"/>
              <a:t>всех доходов, учитываемых при определении налоговой базы по налогу в соответствии с главой 25 НК </a:t>
            </a:r>
            <a:r>
              <a:rPr lang="ru-RU" dirty="0" smtClean="0"/>
              <a:t>РФ.</a:t>
            </a:r>
          </a:p>
          <a:p>
            <a:pPr algn="just"/>
            <a:r>
              <a:rPr lang="ru-RU" dirty="0" smtClean="0"/>
              <a:t>С 2020 года - </a:t>
            </a:r>
            <a:r>
              <a:rPr lang="ru-RU" dirty="0"/>
              <a:t>без учета доходов в виде положительной курсовой </a:t>
            </a:r>
            <a:r>
              <a:rPr lang="ru-RU" dirty="0" smtClean="0"/>
              <a:t>разницы (</a:t>
            </a:r>
            <a:r>
              <a:rPr lang="ru-RU" i="1" dirty="0" smtClean="0"/>
              <a:t>№210-ФЗ</a:t>
            </a:r>
            <a:r>
              <a:rPr lang="ru-RU" i="1" dirty="0"/>
              <a:t> от 26.07.2019</a:t>
            </a:r>
            <a:r>
              <a:rPr lang="ru-RU" dirty="0" smtClean="0"/>
              <a:t>).</a:t>
            </a:r>
            <a:endParaRPr lang="ru-RU" dirty="0"/>
          </a:p>
          <a:p>
            <a:pPr algn="ctr"/>
            <a:endParaRPr lang="ru-RU" dirty="0"/>
          </a:p>
        </p:txBody>
      </p:sp>
      <p:sp>
        <p:nvSpPr>
          <p:cNvPr id="11" name="Горизонтальный свиток 10"/>
          <p:cNvSpPr/>
          <p:nvPr/>
        </p:nvSpPr>
        <p:spPr>
          <a:xfrm>
            <a:off x="660135" y="3715469"/>
            <a:ext cx="7657739" cy="2160240"/>
          </a:xfrm>
          <a:prstGeom prst="horizontalScroll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dirty="0"/>
              <a:t>налогоплательщик ведет раздельный учет доходов (расходов), полученных (понесенных) от деятельности, осуществляемой при исполнении Соглашений об осуществлении деятельности и доходов (расходов), полученных (понесенных) при осуществлении </a:t>
            </a:r>
            <a:r>
              <a:rPr lang="ru-RU" dirty="0" smtClean="0"/>
              <a:t>иной деятельности.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90101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Text Box 2"/>
          <p:cNvSpPr txBox="1">
            <a:spLocks noChangeArrowheads="1"/>
          </p:cNvSpPr>
          <p:nvPr/>
        </p:nvSpPr>
        <p:spPr bwMode="auto">
          <a:xfrm>
            <a:off x="407988" y="223808"/>
            <a:ext cx="84455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Calibri" pitchFamily="34" charset="0"/>
              <a:buChar char="•"/>
              <a:defRPr sz="2400">
                <a:solidFill>
                  <a:srgbClr val="005AA9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rgbClr val="504F53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rgbClr val="504F53"/>
                </a:solidFill>
                <a:latin typeface="Calibri" pitchFamily="34" charset="0"/>
              </a:defRPr>
            </a:lvl3pPr>
            <a:lvl4pPr marL="1600200" indent="-228600" algn="just" eaLnBrk="0" hangingPunct="0">
              <a:lnSpc>
                <a:spcPts val="1900"/>
              </a:lnSpc>
              <a:spcBef>
                <a:spcPts val="400"/>
              </a:spcBef>
              <a:buFont typeface="Arial" pitchFamily="34" charset="0"/>
              <a:buChar char="–"/>
              <a:defRPr sz="1600">
                <a:solidFill>
                  <a:srgbClr val="504F53"/>
                </a:solidFill>
                <a:latin typeface="Calibri" pitchFamily="34" charset="0"/>
              </a:defRPr>
            </a:lvl4pPr>
            <a:lvl5pPr marL="2057400" indent="-228600" eaLnBrk="0" hangingPunct="0">
              <a:lnSpc>
                <a:spcPts val="1800"/>
              </a:lnSpc>
              <a:spcBef>
                <a:spcPts val="400"/>
              </a:spcBef>
              <a:buFont typeface="Arial" pitchFamily="34" charset="0"/>
              <a:buChar char="»"/>
              <a:defRPr sz="1400">
                <a:solidFill>
                  <a:srgbClr val="8D8C90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rgbClr val="8D8C90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rgbClr val="8D8C90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rgbClr val="8D8C90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ts val="1800"/>
              </a:lnSpc>
              <a:spcBef>
                <a:spcPts val="400"/>
              </a:spcBef>
              <a:spcAft>
                <a:spcPct val="0"/>
              </a:spcAft>
              <a:buFont typeface="Arial" pitchFamily="34" charset="0"/>
              <a:buChar char="»"/>
              <a:defRPr sz="1400">
                <a:solidFill>
                  <a:srgbClr val="8D8C90"/>
                </a:solidFill>
                <a:latin typeface="Calibri" pitchFamily="34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ru-RU" altLang="ru-RU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ТРЕБОВАНИЯ ДЛЯ ПРИЗНАНИЯ НАЛОГОПЛАТЕЛЬЩИКА РЕЗИДЕНТОМ ТОР ИЛИ СПВ В ЦЕЛЯХ ГЛАВЫ 25 НК РФ</a:t>
            </a:r>
            <a:endParaRPr lang="ru-RU" altLang="ru-RU" sz="1600" b="1" u="sng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795" name="Text Box 3"/>
          <p:cNvSpPr txBox="1">
            <a:spLocks noChangeArrowheads="1"/>
          </p:cNvSpPr>
          <p:nvPr/>
        </p:nvSpPr>
        <p:spPr bwMode="auto">
          <a:xfrm>
            <a:off x="682625" y="1127125"/>
            <a:ext cx="3273425" cy="86201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prstClr val="black"/>
                </a:solidFill>
              </a:rPr>
              <a:t>Резидент ТОР должен отвечать непрерывно в течение налоговых периодов и</a:t>
            </a:r>
            <a:r>
              <a:rPr lang="ru-RU" dirty="0" smtClean="0">
                <a:solidFill>
                  <a:prstClr val="black"/>
                </a:solidFill>
              </a:rPr>
              <a:t> </a:t>
            </a:r>
            <a:r>
              <a:rPr lang="ru-RU" sz="1200" b="1" u="sng" dirty="0" smtClean="0">
                <a:solidFill>
                  <a:prstClr val="black"/>
                </a:solidFill>
              </a:rPr>
              <a:t>одновременно </a:t>
            </a:r>
            <a:r>
              <a:rPr lang="ru-RU" sz="1200" b="1" dirty="0" smtClean="0">
                <a:solidFill>
                  <a:prstClr val="black"/>
                </a:solidFill>
              </a:rPr>
              <a:t>следующим требованиям (Ст. 284.4 НК РФ)</a:t>
            </a:r>
          </a:p>
        </p:txBody>
      </p:sp>
      <p:sp>
        <p:nvSpPr>
          <p:cNvPr id="33796" name="Text Box 5"/>
          <p:cNvSpPr txBox="1">
            <a:spLocks noChangeArrowheads="1"/>
          </p:cNvSpPr>
          <p:nvPr/>
        </p:nvSpPr>
        <p:spPr bwMode="auto">
          <a:xfrm>
            <a:off x="393700" y="2463800"/>
            <a:ext cx="3937000" cy="37861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1) государственная регистрация юридического лица осуществлена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</a:rPr>
              <a:t>на территории опережающего социально-экономического развития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2) организация не имеет в своем составе обособленных подразделений,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</a:rPr>
              <a:t>расположенных за пределами территории опережающего социально-экономического развития;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3) организация не применяет специальных налоговых режимов, предусмотренных НК РФ;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4) организация не является участником консолидированной группы налогоплательщиков;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5) организация не является некоммерческой организацией, банком, страховой организацией (страховщиком), негосударственным пенсионным фондом, профессиональным участником рынка ценных бумаг, клиринговой организацией;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6) организация не является резидентом особой экономической зоны любого типа;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7) организация не является участником региональных инвестиционных проектов.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3302" name="AutoShape 6"/>
          <p:cNvSpPr>
            <a:spLocks noChangeArrowheads="1"/>
          </p:cNvSpPr>
          <p:nvPr/>
        </p:nvSpPr>
        <p:spPr bwMode="auto">
          <a:xfrm>
            <a:off x="2078038" y="2106613"/>
            <a:ext cx="455612" cy="274637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798" name="Text Box 13"/>
          <p:cNvSpPr txBox="1">
            <a:spLocks noChangeArrowheads="1"/>
          </p:cNvSpPr>
          <p:nvPr/>
        </p:nvSpPr>
        <p:spPr bwMode="auto">
          <a:xfrm>
            <a:off x="4841875" y="1017588"/>
            <a:ext cx="3370263" cy="8318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eaLnBrk="1" fontAlgn="base" hangingPunct="1">
              <a:spcBef>
                <a:spcPct val="5000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</a:rPr>
              <a:t>Резидент СПВ должен отвечать непрерывно в течение налоговых периодов и </a:t>
            </a:r>
            <a:r>
              <a:rPr lang="ru-RU" sz="1200" b="1" u="sng" dirty="0" smtClean="0">
                <a:solidFill>
                  <a:srgbClr val="000000"/>
                </a:solidFill>
              </a:rPr>
              <a:t>одновременно </a:t>
            </a:r>
            <a:r>
              <a:rPr lang="ru-RU" sz="1200" b="1" dirty="0" smtClean="0">
                <a:solidFill>
                  <a:srgbClr val="000000"/>
                </a:solidFill>
              </a:rPr>
              <a:t>следующим требованиям </a:t>
            </a:r>
            <a:r>
              <a:rPr lang="ru-RU" sz="1200" b="1" dirty="0" smtClean="0"/>
              <a:t>(Ст. 284.4 НК РФ)</a:t>
            </a:r>
          </a:p>
        </p:txBody>
      </p:sp>
      <p:sp>
        <p:nvSpPr>
          <p:cNvPr id="33799" name="Text Box 14"/>
          <p:cNvSpPr txBox="1">
            <a:spLocks noChangeArrowheads="1"/>
          </p:cNvSpPr>
          <p:nvPr/>
        </p:nvSpPr>
        <p:spPr bwMode="auto">
          <a:xfrm>
            <a:off x="4706938" y="2279650"/>
            <a:ext cx="3641725" cy="39703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1) государственная регистрация юридического лица осуществлена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</a:rPr>
              <a:t>на территории Свободного порта Владивосток;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2) организация не имеет в своем составе обособленных подразделений, </a:t>
            </a:r>
            <a:r>
              <a:rPr lang="ru-RU" sz="1200" b="1" dirty="0" smtClean="0">
                <a:solidFill>
                  <a:srgbClr val="FF0000"/>
                </a:solidFill>
                <a:latin typeface="Times New Roman" pitchFamily="18" charset="0"/>
              </a:rPr>
              <a:t>расположенных за пределами территории Свободного порта Владивосток;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3) организация не применяет специальных налоговых режимов, предусмотренных НК РФ;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4) организация не является участником консолидированной группы налогоплательщиков;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5) организация не является некоммерческой организацией, банком, страховой организацией (страховщиком), негосударственным пенсионным фондом, профессиональным участником рынка ценных бумаг, клиринговой организацией;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6) организация не является резидентом особой экономической зоны любого типа;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</a:rPr>
              <a:t>7) организация не является участником региональных инвестиционных проектов</a:t>
            </a:r>
            <a:endParaRPr lang="ru-RU" sz="1200" dirty="0" smtClean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183311" name="AutoShape 15"/>
          <p:cNvSpPr>
            <a:spLocks noChangeArrowheads="1"/>
          </p:cNvSpPr>
          <p:nvPr/>
        </p:nvSpPr>
        <p:spPr bwMode="auto">
          <a:xfrm>
            <a:off x="6353175" y="1947863"/>
            <a:ext cx="455613" cy="285750"/>
          </a:xfrm>
          <a:prstGeom prst="downArrow">
            <a:avLst>
              <a:gd name="adj1" fmla="val 50000"/>
              <a:gd name="adj2" fmla="val 25000"/>
            </a:avLst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4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532813" y="6018213"/>
            <a:ext cx="320922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100" dirty="0" smtClean="0">
                <a:solidFill>
                  <a:prstClr val="white"/>
                </a:solidFill>
                <a:cs typeface="Arial" charset="0"/>
              </a:rPr>
              <a:t>5</a:t>
            </a:r>
            <a:endParaRPr lang="ru-RU" sz="2100" dirty="0">
              <a:solidFill>
                <a:prstClr val="white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3509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48985" y="26318"/>
            <a:ext cx="8141853" cy="936104"/>
          </a:xfrm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lang="ru-RU" altLang="ru-RU" sz="20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Длительность применения льготной налоговой </a:t>
            </a:r>
            <a:r>
              <a:rPr lang="ru-RU" altLang="ru-RU" sz="20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ставки</a:t>
            </a:r>
            <a:r>
              <a:rPr lang="ru-RU" altLang="ru-RU" sz="20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/>
            </a:r>
            <a:br>
              <a:rPr lang="ru-RU" altLang="ru-RU" sz="20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</a:br>
            <a:r>
              <a:rPr lang="ru-RU" altLang="ru-RU" sz="20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(пункт 5 статьи 284.4 НК РФ)</a:t>
            </a:r>
            <a:endParaRPr lang="ru-RU" sz="20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Aharoni" panose="02010803020104030203" pitchFamily="2" charset="-79"/>
            </a:endParaRPr>
          </a:p>
        </p:txBody>
      </p:sp>
      <p:sp>
        <p:nvSpPr>
          <p:cNvPr id="30" name="Номер слайда 3"/>
          <p:cNvSpPr txBox="1">
            <a:spLocks noGrp="1"/>
          </p:cNvSpPr>
          <p:nvPr/>
        </p:nvSpPr>
        <p:spPr>
          <a:xfrm>
            <a:off x="8380332" y="6093296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>
              <a:lnSpc>
                <a:spcPts val="1878"/>
              </a:lnSpc>
              <a:defRPr/>
            </a:pPr>
            <a:r>
              <a:rPr lang="ru-RU" sz="2100" dirty="0" smtClean="0">
                <a:solidFill>
                  <a:prstClr val="white"/>
                </a:solidFill>
              </a:rPr>
              <a:t> </a:t>
            </a:r>
            <a:fld id="{EB4F9DCB-1802-445B-9D39-B181FF4DC959}" type="slidenum">
              <a:rPr lang="ru-RU" sz="2100" smtClean="0">
                <a:solidFill>
                  <a:prstClr val="white"/>
                </a:solidFill>
              </a:rPr>
              <a:pPr defTabSz="816296">
                <a:lnSpc>
                  <a:spcPts val="1878"/>
                </a:lnSpc>
                <a:defRPr/>
              </a:pPr>
              <a:t>6</a:t>
            </a:fld>
            <a:endParaRPr lang="ru-RU" sz="2100" dirty="0">
              <a:solidFill>
                <a:prstClr val="white"/>
              </a:solidFill>
            </a:endParaRPr>
          </a:p>
        </p:txBody>
      </p:sp>
      <p:sp>
        <p:nvSpPr>
          <p:cNvPr id="2" name="Пятиугольник 1"/>
          <p:cNvSpPr/>
          <p:nvPr/>
        </p:nvSpPr>
        <p:spPr>
          <a:xfrm>
            <a:off x="539552" y="2204864"/>
            <a:ext cx="1800200" cy="64807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В ТЕЧЕНИЕ </a:t>
            </a:r>
          </a:p>
          <a:p>
            <a:pPr algn="ctr"/>
            <a:r>
              <a:rPr lang="ru-RU" b="1" dirty="0">
                <a:solidFill>
                  <a:srgbClr val="0070C0"/>
                </a:solidFill>
              </a:rPr>
              <a:t>3 ЛЕТ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0107" y="1372821"/>
            <a:ext cx="2376264" cy="350838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1600" b="1" dirty="0" smtClean="0">
                <a:latin typeface="+mj-lt"/>
                <a:ea typeface="+mj-ea"/>
                <a:cs typeface="+mj-cs"/>
              </a:rPr>
              <a:t>ОТСУТСТВИЕ ПРИБЫЛИ  ОТ ДЕЯТЕЛЬНОСТИ ПО </a:t>
            </a:r>
            <a:r>
              <a:rPr lang="ru-RU" sz="1600" b="1" dirty="0">
                <a:latin typeface="+mj-lt"/>
                <a:ea typeface="+mj-ea"/>
                <a:cs typeface="+mj-cs"/>
              </a:rPr>
              <a:t>С</a:t>
            </a:r>
            <a:r>
              <a:rPr lang="ru-RU" sz="1600" b="1" dirty="0" smtClean="0">
                <a:latin typeface="+mj-lt"/>
                <a:ea typeface="+mj-ea"/>
                <a:cs typeface="+mj-cs"/>
              </a:rPr>
              <a:t>ОГЛАШЕНИЮ</a:t>
            </a:r>
            <a:endParaRPr lang="ru-RU" sz="1600" b="1" dirty="0"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01870" y="1372821"/>
            <a:ext cx="2376264" cy="350838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1600" b="1" dirty="0" smtClean="0">
                <a:latin typeface="+mj-lt"/>
                <a:ea typeface="+mj-ea"/>
                <a:cs typeface="+mj-cs"/>
              </a:rPr>
              <a:t>ОБЪЕМ КАПИТАЛЬНЫХ ВЛОЖЕНИЙ</a:t>
            </a:r>
            <a:endParaRPr lang="ru-RU" sz="1600" b="1" dirty="0">
              <a:latin typeface="+mj-lt"/>
              <a:ea typeface="+mj-ea"/>
              <a:cs typeface="+mj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04068" y="1346478"/>
            <a:ext cx="2376264" cy="350838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1600" b="1" dirty="0" smtClean="0">
                <a:latin typeface="+mj-lt"/>
                <a:ea typeface="+mj-ea"/>
                <a:cs typeface="+mj-cs"/>
              </a:rPr>
              <a:t>НАЧАЛО ПРИМЕНЕНИЯ ЛЬГОТНОЙ СТАВКИ</a:t>
            </a:r>
            <a:endParaRPr lang="ru-RU" sz="1600" b="1" dirty="0">
              <a:latin typeface="+mj-lt"/>
              <a:ea typeface="+mj-ea"/>
              <a:cs typeface="+mj-cs"/>
            </a:endParaRPr>
          </a:p>
        </p:txBody>
      </p:sp>
      <p:sp>
        <p:nvSpPr>
          <p:cNvPr id="16" name="Пятиугольник 15"/>
          <p:cNvSpPr/>
          <p:nvPr/>
        </p:nvSpPr>
        <p:spPr>
          <a:xfrm>
            <a:off x="3203848" y="2211574"/>
            <a:ext cx="2232248" cy="64807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МЕНЕЕ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500 МЛН.РУБ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17" name="Пятиугольник 16"/>
          <p:cNvSpPr/>
          <p:nvPr/>
        </p:nvSpPr>
        <p:spPr>
          <a:xfrm>
            <a:off x="6164480" y="2217304"/>
            <a:ext cx="1800200" cy="63661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С 4 ГОДА </a:t>
            </a:r>
          </a:p>
        </p:txBody>
      </p:sp>
      <p:sp>
        <p:nvSpPr>
          <p:cNvPr id="18" name="Пятиугольник 17"/>
          <p:cNvSpPr/>
          <p:nvPr/>
        </p:nvSpPr>
        <p:spPr>
          <a:xfrm>
            <a:off x="539552" y="3140968"/>
            <a:ext cx="1800200" cy="64807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В ТЕЧЕНИЕ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5 </a:t>
            </a:r>
            <a:r>
              <a:rPr lang="ru-RU" b="1" dirty="0">
                <a:solidFill>
                  <a:srgbClr val="0070C0"/>
                </a:solidFill>
              </a:rPr>
              <a:t>ЛЕТ</a:t>
            </a:r>
          </a:p>
        </p:txBody>
      </p:sp>
      <p:sp>
        <p:nvSpPr>
          <p:cNvPr id="19" name="Пятиугольник 18"/>
          <p:cNvSpPr/>
          <p:nvPr/>
        </p:nvSpPr>
        <p:spPr>
          <a:xfrm>
            <a:off x="576828" y="4077072"/>
            <a:ext cx="1800200" cy="64807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В ТЕЧЕНИЕ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6 </a:t>
            </a:r>
            <a:r>
              <a:rPr lang="ru-RU" b="1" dirty="0">
                <a:solidFill>
                  <a:srgbClr val="0070C0"/>
                </a:solidFill>
              </a:rPr>
              <a:t>ЛЕТ</a:t>
            </a:r>
          </a:p>
        </p:txBody>
      </p:sp>
      <p:sp>
        <p:nvSpPr>
          <p:cNvPr id="20" name="Пятиугольник 19"/>
          <p:cNvSpPr/>
          <p:nvPr/>
        </p:nvSpPr>
        <p:spPr>
          <a:xfrm>
            <a:off x="589720" y="5045596"/>
            <a:ext cx="1800200" cy="64807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В ТЕЧЕНИЕ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9 </a:t>
            </a:r>
            <a:r>
              <a:rPr lang="ru-RU" b="1" dirty="0">
                <a:solidFill>
                  <a:srgbClr val="0070C0"/>
                </a:solidFill>
              </a:rPr>
              <a:t>ЛЕТ</a:t>
            </a:r>
          </a:p>
        </p:txBody>
      </p:sp>
      <p:sp>
        <p:nvSpPr>
          <p:cNvPr id="21" name="Пятиугольник 20"/>
          <p:cNvSpPr/>
          <p:nvPr/>
        </p:nvSpPr>
        <p:spPr>
          <a:xfrm>
            <a:off x="3203848" y="3152428"/>
            <a:ext cx="2232248" cy="64807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НЕ МЕНЕЕ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500 МЛН.РУБ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2" name="Пятиугольник 21"/>
          <p:cNvSpPr/>
          <p:nvPr/>
        </p:nvSpPr>
        <p:spPr>
          <a:xfrm>
            <a:off x="6164480" y="3152428"/>
            <a:ext cx="1800200" cy="63661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С </a:t>
            </a:r>
            <a:r>
              <a:rPr lang="ru-RU" b="1" dirty="0" smtClean="0">
                <a:solidFill>
                  <a:srgbClr val="0070C0"/>
                </a:solidFill>
              </a:rPr>
              <a:t>6 </a:t>
            </a:r>
            <a:r>
              <a:rPr lang="ru-RU" b="1" dirty="0">
                <a:solidFill>
                  <a:srgbClr val="0070C0"/>
                </a:solidFill>
              </a:rPr>
              <a:t>ГОДА </a:t>
            </a:r>
          </a:p>
        </p:txBody>
      </p:sp>
      <p:sp>
        <p:nvSpPr>
          <p:cNvPr id="23" name="Пятиугольник 22"/>
          <p:cNvSpPr/>
          <p:nvPr/>
        </p:nvSpPr>
        <p:spPr>
          <a:xfrm>
            <a:off x="3205758" y="4096866"/>
            <a:ext cx="2232248" cy="64807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НЕ МЕНЕЕ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1 МЛРД.РУБ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4" name="Пятиугольник 23"/>
          <p:cNvSpPr/>
          <p:nvPr/>
        </p:nvSpPr>
        <p:spPr>
          <a:xfrm>
            <a:off x="6223769" y="4102596"/>
            <a:ext cx="1800200" cy="63661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С </a:t>
            </a:r>
            <a:r>
              <a:rPr lang="ru-RU" b="1" dirty="0" smtClean="0">
                <a:solidFill>
                  <a:srgbClr val="0070C0"/>
                </a:solidFill>
              </a:rPr>
              <a:t>7 </a:t>
            </a:r>
            <a:r>
              <a:rPr lang="ru-RU" b="1" dirty="0">
                <a:solidFill>
                  <a:srgbClr val="0070C0"/>
                </a:solidFill>
              </a:rPr>
              <a:t>ГОДА </a:t>
            </a:r>
          </a:p>
        </p:txBody>
      </p:sp>
      <p:sp>
        <p:nvSpPr>
          <p:cNvPr id="25" name="Пятиугольник 24"/>
          <p:cNvSpPr/>
          <p:nvPr/>
        </p:nvSpPr>
        <p:spPr>
          <a:xfrm>
            <a:off x="3253030" y="5052739"/>
            <a:ext cx="2232248" cy="64807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70C0"/>
                </a:solidFill>
              </a:rPr>
              <a:t>НЕ МЕНЕЕ </a:t>
            </a:r>
          </a:p>
          <a:p>
            <a:pPr algn="ctr"/>
            <a:r>
              <a:rPr lang="ru-RU" b="1" dirty="0" smtClean="0">
                <a:solidFill>
                  <a:srgbClr val="0070C0"/>
                </a:solidFill>
              </a:rPr>
              <a:t>100 МЛРД.РУБ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26" name="Пятиугольник 25"/>
          <p:cNvSpPr/>
          <p:nvPr/>
        </p:nvSpPr>
        <p:spPr>
          <a:xfrm>
            <a:off x="6223769" y="4992588"/>
            <a:ext cx="1800200" cy="636612"/>
          </a:xfrm>
          <a:prstGeom prst="homePlate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0070C0"/>
                </a:solidFill>
              </a:rPr>
              <a:t>С </a:t>
            </a:r>
            <a:r>
              <a:rPr lang="ru-RU" b="1" dirty="0" smtClean="0">
                <a:solidFill>
                  <a:srgbClr val="0070C0"/>
                </a:solidFill>
              </a:rPr>
              <a:t>10 </a:t>
            </a:r>
            <a:r>
              <a:rPr lang="ru-RU" b="1" dirty="0">
                <a:solidFill>
                  <a:srgbClr val="0070C0"/>
                </a:solidFill>
              </a:rPr>
              <a:t>ГОДА 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>
            <a:off x="2699792" y="1823544"/>
            <a:ext cx="36004" cy="376569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5778134" y="1927972"/>
            <a:ext cx="36004" cy="3765696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>
            <a:off x="550107" y="2996952"/>
            <a:ext cx="7473862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02860" y="3933056"/>
            <a:ext cx="7473862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>
            <a:off x="632223" y="4892327"/>
            <a:ext cx="7473862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0665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332657"/>
            <a:ext cx="8141853" cy="720080"/>
          </a:xfrm>
        </p:spPr>
        <p:txBody>
          <a:bodyPr/>
          <a:lstStyle/>
          <a:p>
            <a:r>
              <a:rPr lang="ru-RU" altLang="ru-RU" sz="20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Особенности применения льготной налоговой ставки</a:t>
            </a:r>
          </a:p>
        </p:txBody>
      </p:sp>
      <p:sp>
        <p:nvSpPr>
          <p:cNvPr id="30" name="Номер слайда 3"/>
          <p:cNvSpPr txBox="1">
            <a:spLocks noGrp="1"/>
          </p:cNvSpPr>
          <p:nvPr/>
        </p:nvSpPr>
        <p:spPr>
          <a:xfrm>
            <a:off x="8380332" y="6093296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>
              <a:lnSpc>
                <a:spcPts val="1878"/>
              </a:lnSpc>
              <a:defRPr/>
            </a:pPr>
            <a:r>
              <a:rPr lang="ru-RU" sz="2100" dirty="0" smtClean="0">
                <a:solidFill>
                  <a:prstClr val="white"/>
                </a:solidFill>
              </a:rPr>
              <a:t> </a:t>
            </a:r>
            <a:fld id="{EB4F9DCB-1802-445B-9D39-B181FF4DC959}" type="slidenum">
              <a:rPr lang="ru-RU" sz="2100" smtClean="0">
                <a:solidFill>
                  <a:prstClr val="white"/>
                </a:solidFill>
              </a:rPr>
              <a:pPr defTabSz="816296">
                <a:lnSpc>
                  <a:spcPts val="1878"/>
                </a:lnSpc>
                <a:defRPr/>
              </a:pPr>
              <a:t>7</a:t>
            </a:fld>
            <a:endParaRPr lang="ru-RU" sz="21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3681214"/>
            <a:ext cx="53757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2200" b="1" dirty="0" smtClean="0">
                <a:solidFill>
                  <a:srgbClr val="0070C0"/>
                </a:solidFill>
              </a:rPr>
              <a:t>   </a:t>
            </a:r>
            <a:endParaRPr lang="ru-RU" sz="2200" b="1" dirty="0">
              <a:solidFill>
                <a:srgbClr val="0070C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64512" y="6091116"/>
            <a:ext cx="7200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i="1" u="sng" dirty="0" smtClean="0"/>
              <a:t>Письмо </a:t>
            </a:r>
            <a:r>
              <a:rPr lang="ru-RU" i="1" u="sng" dirty="0"/>
              <a:t>ФНС России от 18 апреля 2016 г. N СД-4-3/6723@, Минфина России от 20.03.2015 N 03-03-10/15503</a:t>
            </a:r>
          </a:p>
        </p:txBody>
      </p:sp>
      <p:sp>
        <p:nvSpPr>
          <p:cNvPr id="8" name="Блок-схема: процесс 7"/>
          <p:cNvSpPr/>
          <p:nvPr/>
        </p:nvSpPr>
        <p:spPr>
          <a:xfrm>
            <a:off x="510072" y="1304764"/>
            <a:ext cx="2052228" cy="180020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 smtClean="0">
                <a:solidFill>
                  <a:srgbClr val="000000"/>
                </a:solidFill>
              </a:rPr>
              <a:t>Доходы </a:t>
            </a:r>
            <a:r>
              <a:rPr lang="ru-RU" b="1" dirty="0">
                <a:solidFill>
                  <a:srgbClr val="000000"/>
                </a:solidFill>
              </a:rPr>
              <a:t>от деятельности по Соглашению в общей сумме доходов </a:t>
            </a:r>
            <a:r>
              <a:rPr lang="ru-RU" b="1" dirty="0">
                <a:solidFill>
                  <a:srgbClr val="FF0000"/>
                </a:solidFill>
              </a:rPr>
              <a:t>более 90%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14" name="Стрелка вправо 13"/>
          <p:cNvSpPr/>
          <p:nvPr/>
        </p:nvSpPr>
        <p:spPr>
          <a:xfrm>
            <a:off x="2663838" y="1265982"/>
            <a:ext cx="1080120" cy="216024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право 16"/>
          <p:cNvSpPr/>
          <p:nvPr/>
        </p:nvSpPr>
        <p:spPr>
          <a:xfrm>
            <a:off x="2663838" y="1962736"/>
            <a:ext cx="1080120" cy="216024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2813869" y="953926"/>
            <a:ext cx="692882" cy="350838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ФБ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816176" y="1520788"/>
            <a:ext cx="692882" cy="609913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</a:t>
            </a:r>
            <a:r>
              <a:rPr lang="ru-RU" sz="16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Б</a:t>
            </a:r>
            <a:endParaRPr lang="ru-RU" sz="1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20" name="Блок-схема: процесс 19"/>
          <p:cNvSpPr/>
          <p:nvPr/>
        </p:nvSpPr>
        <p:spPr>
          <a:xfrm>
            <a:off x="3997277" y="1011176"/>
            <a:ext cx="1368152" cy="5096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0</a:t>
            </a:r>
            <a:r>
              <a:rPr lang="ru-RU" sz="1400" b="1" dirty="0">
                <a:solidFill>
                  <a:srgbClr val="FF0000"/>
                </a:solidFill>
              </a:rPr>
              <a:t>%</a:t>
            </a:r>
          </a:p>
        </p:txBody>
      </p:sp>
      <p:sp>
        <p:nvSpPr>
          <p:cNvPr id="21" name="Блок-схема: процесс 20"/>
          <p:cNvSpPr/>
          <p:nvPr/>
        </p:nvSpPr>
        <p:spPr>
          <a:xfrm>
            <a:off x="3506751" y="2594349"/>
            <a:ext cx="2304256" cy="834651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400" b="1" dirty="0" smtClean="0"/>
              <a:t>доходы </a:t>
            </a:r>
            <a:r>
              <a:rPr lang="ru-RU" sz="1400" b="1" dirty="0"/>
              <a:t>от деятельности </a:t>
            </a:r>
            <a:r>
              <a:rPr lang="ru-RU" sz="1400" b="1" dirty="0" smtClean="0"/>
              <a:t> по </a:t>
            </a:r>
            <a:r>
              <a:rPr lang="ru-RU" sz="1400" b="1" dirty="0"/>
              <a:t>Соглашению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2" name="Блок-схема: процесс 21"/>
          <p:cNvSpPr/>
          <p:nvPr/>
        </p:nvSpPr>
        <p:spPr>
          <a:xfrm>
            <a:off x="3997277" y="1793305"/>
            <a:ext cx="1368152" cy="5096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0</a:t>
            </a:r>
            <a:r>
              <a:rPr lang="ru-RU" sz="1400" b="1" dirty="0">
                <a:solidFill>
                  <a:srgbClr val="FF0000"/>
                </a:solidFill>
              </a:rPr>
              <a:t>%</a:t>
            </a:r>
          </a:p>
        </p:txBody>
      </p:sp>
      <p:sp>
        <p:nvSpPr>
          <p:cNvPr id="15" name="Стрелка вниз 14"/>
          <p:cNvSpPr/>
          <p:nvPr/>
        </p:nvSpPr>
        <p:spPr>
          <a:xfrm>
            <a:off x="4550481" y="2341473"/>
            <a:ext cx="261743" cy="252876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процесс 24"/>
          <p:cNvSpPr/>
          <p:nvPr/>
        </p:nvSpPr>
        <p:spPr>
          <a:xfrm>
            <a:off x="6697160" y="1779863"/>
            <a:ext cx="1368152" cy="5096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17%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6" name="Стрелка вниз 25"/>
          <p:cNvSpPr/>
          <p:nvPr/>
        </p:nvSpPr>
        <p:spPr>
          <a:xfrm>
            <a:off x="7250364" y="2313834"/>
            <a:ext cx="261743" cy="252876"/>
          </a:xfrm>
          <a:prstGeom prst="down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Блок-схема: процесс 26"/>
          <p:cNvSpPr/>
          <p:nvPr/>
        </p:nvSpPr>
        <p:spPr>
          <a:xfrm>
            <a:off x="6229108" y="2594349"/>
            <a:ext cx="2304256" cy="834651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altLang="ru-RU" sz="1400" b="1" dirty="0">
                <a:solidFill>
                  <a:schemeClr val="tx1"/>
                </a:solidFill>
                <a:latin typeface="Arial" pitchFamily="34" charset="0"/>
              </a:rPr>
              <a:t>от осуществления </a:t>
            </a:r>
            <a:endParaRPr lang="ru-RU" altLang="ru-RU" sz="1400" b="1" dirty="0" smtClean="0">
              <a:solidFill>
                <a:schemeClr val="tx1"/>
              </a:solidFill>
              <a:latin typeface="Arial" pitchFamily="34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ru-RU" altLang="ru-RU" sz="1400" b="1" dirty="0" smtClean="0">
                <a:solidFill>
                  <a:schemeClr val="tx1"/>
                </a:solidFill>
                <a:latin typeface="Arial" pitchFamily="34" charset="0"/>
              </a:rPr>
              <a:t>иной деятельности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8" name="Блок-схема: процесс 27"/>
          <p:cNvSpPr/>
          <p:nvPr/>
        </p:nvSpPr>
        <p:spPr>
          <a:xfrm>
            <a:off x="588933" y="3784440"/>
            <a:ext cx="2052228" cy="1800200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b="1" dirty="0">
                <a:solidFill>
                  <a:srgbClr val="000000"/>
                </a:solidFill>
              </a:rPr>
              <a:t>доходы от деятельности по Соглашению в общей сумме доходов </a:t>
            </a:r>
            <a:r>
              <a:rPr lang="ru-RU" b="1" dirty="0">
                <a:solidFill>
                  <a:srgbClr val="FF0000"/>
                </a:solidFill>
              </a:rPr>
              <a:t>НЕ</a:t>
            </a:r>
            <a:r>
              <a:rPr lang="ru-RU" b="1" dirty="0">
                <a:solidFill>
                  <a:srgbClr val="000000"/>
                </a:solidFill>
              </a:rPr>
              <a:t> </a:t>
            </a:r>
            <a:r>
              <a:rPr lang="ru-RU" b="1" dirty="0">
                <a:solidFill>
                  <a:srgbClr val="FF0000"/>
                </a:solidFill>
              </a:rPr>
              <a:t>более 90%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979874" y="3784440"/>
            <a:ext cx="692882" cy="350838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ФБ</a:t>
            </a:r>
          </a:p>
        </p:txBody>
      </p:sp>
      <p:sp>
        <p:nvSpPr>
          <p:cNvPr id="31" name="Стрелка вправо 30"/>
          <p:cNvSpPr/>
          <p:nvPr/>
        </p:nvSpPr>
        <p:spPr>
          <a:xfrm>
            <a:off x="2786255" y="4128452"/>
            <a:ext cx="1080120" cy="216024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Блок-схема: процесс 31"/>
          <p:cNvSpPr/>
          <p:nvPr/>
        </p:nvSpPr>
        <p:spPr>
          <a:xfrm>
            <a:off x="4161100" y="3959859"/>
            <a:ext cx="1368152" cy="5096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400" b="1" dirty="0">
                <a:solidFill>
                  <a:srgbClr val="FF0000"/>
                </a:solidFill>
              </a:rPr>
              <a:t>3</a:t>
            </a:r>
            <a:r>
              <a:rPr lang="ru-RU" sz="1400" b="1" dirty="0" smtClean="0">
                <a:solidFill>
                  <a:srgbClr val="FF0000"/>
                </a:solidFill>
              </a:rPr>
              <a:t>%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3" name="Стрелка вправо 32"/>
          <p:cNvSpPr/>
          <p:nvPr/>
        </p:nvSpPr>
        <p:spPr>
          <a:xfrm>
            <a:off x="5529252" y="1914677"/>
            <a:ext cx="1080120" cy="216024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2979874" y="4591966"/>
            <a:ext cx="692882" cy="409210"/>
          </a:xfrm>
          <a:prstGeom prst="rect">
            <a:avLst/>
          </a:prstGeom>
        </p:spPr>
        <p:txBody>
          <a:bodyPr lIns="104306" tIns="52153" rIns="104306" bIns="52153" anchor="ctr"/>
          <a:lstStyle/>
          <a:p>
            <a:pPr defTabSz="1043056" fontAlgn="auto">
              <a:spcAft>
                <a:spcPts val="0"/>
              </a:spcAft>
              <a:defRPr/>
            </a:pPr>
            <a:r>
              <a:rPr lang="ru-RU" sz="1600" b="1" dirty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К</a:t>
            </a:r>
            <a:r>
              <a:rPr lang="ru-RU" sz="1600" b="1" dirty="0" smtClean="0">
                <a:solidFill>
                  <a:srgbClr val="005AA9"/>
                </a:solidFill>
                <a:latin typeface="+mj-lt"/>
                <a:ea typeface="+mj-ea"/>
                <a:cs typeface="+mj-cs"/>
              </a:rPr>
              <a:t>Б</a:t>
            </a:r>
            <a:endParaRPr lang="ru-RU" sz="1600" b="1" dirty="0">
              <a:solidFill>
                <a:srgbClr val="005AA9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5" name="Стрелка вправо 34"/>
          <p:cNvSpPr/>
          <p:nvPr/>
        </p:nvSpPr>
        <p:spPr>
          <a:xfrm>
            <a:off x="2786255" y="5001176"/>
            <a:ext cx="1080120" cy="216024"/>
          </a:xfrm>
          <a:prstGeom prst="rightArrow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Блок-схема: процесс 35"/>
          <p:cNvSpPr/>
          <p:nvPr/>
        </p:nvSpPr>
        <p:spPr>
          <a:xfrm>
            <a:off x="4161100" y="4854382"/>
            <a:ext cx="1368152" cy="509612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400" b="1" dirty="0" smtClean="0">
                <a:solidFill>
                  <a:srgbClr val="FF0000"/>
                </a:solidFill>
              </a:rPr>
              <a:t>17%</a:t>
            </a:r>
            <a:endParaRPr lang="ru-RU" sz="1400" b="1" dirty="0">
              <a:solidFill>
                <a:srgbClr val="FF0000"/>
              </a:solidFill>
            </a:endParaRPr>
          </a:p>
        </p:txBody>
      </p:sp>
      <p:sp>
        <p:nvSpPr>
          <p:cNvPr id="37" name="Блок-схема: процесс 36"/>
          <p:cNvSpPr/>
          <p:nvPr/>
        </p:nvSpPr>
        <p:spPr>
          <a:xfrm>
            <a:off x="6328488" y="3991156"/>
            <a:ext cx="1987928" cy="1593484"/>
          </a:xfrm>
          <a:prstGeom prst="flowChartProcess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spcBef>
                <a:spcPct val="50000"/>
              </a:spcBef>
              <a:defRPr/>
            </a:pPr>
            <a:r>
              <a:rPr lang="ru-RU" sz="1400" b="1" dirty="0">
                <a:solidFill>
                  <a:schemeClr val="tx1"/>
                </a:solidFill>
                <a:latin typeface="Arial" pitchFamily="34" charset="0"/>
              </a:rPr>
              <a:t>ко всей налоговой базе применяются общеустановленные налоговые ставки налога на прибыль</a:t>
            </a:r>
          </a:p>
        </p:txBody>
      </p:sp>
      <p:sp>
        <p:nvSpPr>
          <p:cNvPr id="40" name="Правая фигурная скобка 39"/>
          <p:cNvSpPr/>
          <p:nvPr/>
        </p:nvSpPr>
        <p:spPr>
          <a:xfrm>
            <a:off x="5724128" y="4112101"/>
            <a:ext cx="504980" cy="1105099"/>
          </a:xfrm>
          <a:prstGeom prst="rightBrace">
            <a:avLst>
              <a:gd name="adj1" fmla="val 8333"/>
              <a:gd name="adj2" fmla="val 50862"/>
            </a:avLst>
          </a:prstGeom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3061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0899" y="14511"/>
            <a:ext cx="8141853" cy="720080"/>
          </a:xfrm>
        </p:spPr>
        <p:txBody>
          <a:bodyPr/>
          <a:lstStyle/>
          <a:p>
            <a:r>
              <a:rPr lang="ru-RU" altLang="ru-RU" sz="20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ВОПРОСЫ-ОТВЕТЫ</a:t>
            </a:r>
            <a:endParaRPr lang="ru-RU" altLang="ru-RU" sz="20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Aharoni" panose="02010803020104030203" pitchFamily="2" charset="-79"/>
            </a:endParaRPr>
          </a:p>
        </p:txBody>
      </p:sp>
      <p:sp>
        <p:nvSpPr>
          <p:cNvPr id="30" name="Номер слайда 3"/>
          <p:cNvSpPr txBox="1">
            <a:spLocks noGrp="1"/>
          </p:cNvSpPr>
          <p:nvPr/>
        </p:nvSpPr>
        <p:spPr>
          <a:xfrm>
            <a:off x="8380332" y="6093296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>
              <a:lnSpc>
                <a:spcPts val="1878"/>
              </a:lnSpc>
              <a:defRPr/>
            </a:pPr>
            <a:r>
              <a:rPr lang="ru-RU" sz="2100" dirty="0" smtClean="0">
                <a:solidFill>
                  <a:prstClr val="white"/>
                </a:solidFill>
              </a:rPr>
              <a:t> </a:t>
            </a:r>
            <a:fld id="{EB4F9DCB-1802-445B-9D39-B181FF4DC959}" type="slidenum">
              <a:rPr lang="ru-RU" sz="2100" smtClean="0">
                <a:solidFill>
                  <a:prstClr val="white"/>
                </a:solidFill>
              </a:rPr>
              <a:pPr defTabSz="816296">
                <a:lnSpc>
                  <a:spcPts val="1878"/>
                </a:lnSpc>
                <a:defRPr/>
              </a:pPr>
              <a:t>8</a:t>
            </a:fld>
            <a:endParaRPr lang="ru-RU" sz="21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3681214"/>
            <a:ext cx="53757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2200" b="1" dirty="0" smtClean="0">
                <a:solidFill>
                  <a:srgbClr val="0070C0"/>
                </a:solidFill>
              </a:rPr>
              <a:t>   </a:t>
            </a:r>
            <a:endParaRPr lang="ru-RU" sz="22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836712"/>
            <a:ext cx="813690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i="1" u="sng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ВОПРОС:</a:t>
            </a:r>
            <a:endParaRPr lang="ru-RU" b="1" i="1" u="sng" dirty="0"/>
          </a:p>
          <a:p>
            <a:pPr algn="just"/>
            <a:r>
              <a:rPr lang="ru-RU" sz="1900" dirty="0" smtClean="0"/>
              <a:t>О </a:t>
            </a:r>
            <a:r>
              <a:rPr lang="ru-RU" sz="1900" dirty="0"/>
              <a:t>применении пониженных ставок по налогу на прибыль резидентом при переходе с УСН на ОСН с начала следующего </a:t>
            </a:r>
            <a:r>
              <a:rPr lang="ru-RU" sz="1900" dirty="0" smtClean="0"/>
              <a:t>года.</a:t>
            </a:r>
            <a:endParaRPr lang="ru-RU" sz="19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98532" y="2311608"/>
            <a:ext cx="7776864" cy="36009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/>
            <a:r>
              <a:rPr lang="ru-RU" altLang="ru-RU" b="1" i="1" u="sng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ответ:</a:t>
            </a:r>
            <a:endParaRPr lang="ru-RU" b="1" i="1" u="sng" dirty="0"/>
          </a:p>
          <a:p>
            <a:pPr algn="just" hangingPunct="0"/>
            <a:r>
              <a:rPr lang="ru-RU" sz="1900" dirty="0"/>
              <a:t>Организация, которая на момент получения статуса резидента  применяла </a:t>
            </a:r>
            <a:r>
              <a:rPr lang="ru-RU" sz="1900" dirty="0" smtClean="0"/>
              <a:t>УСН, </a:t>
            </a:r>
            <a:r>
              <a:rPr lang="ru-RU" sz="1900" dirty="0"/>
              <a:t>но перешла с начала следующего года на общий режим </a:t>
            </a:r>
            <a:r>
              <a:rPr lang="ru-RU" sz="1900" dirty="0" smtClean="0"/>
              <a:t>налогообложения, не </a:t>
            </a:r>
            <a:r>
              <a:rPr lang="ru-RU" sz="1900" dirty="0"/>
              <a:t>лишается права на применение пониженных налоговых ставок по налогу на прибыль, установленных для резидентов СПВ.</a:t>
            </a:r>
          </a:p>
          <a:p>
            <a:pPr algn="just" hangingPunct="0"/>
            <a:r>
              <a:rPr lang="ru-RU" sz="1900" dirty="0"/>
              <a:t>Соответственно, такая организация для признания ее в целях применения положений главы 25 Кодекса резидентом </a:t>
            </a:r>
            <a:r>
              <a:rPr lang="ru-RU" sz="1900" b="1" i="1" dirty="0"/>
              <a:t>начиная с налогового периода перехода на общий режим налогообложения прибыли</a:t>
            </a:r>
            <a:r>
              <a:rPr lang="ru-RU" sz="1900" dirty="0"/>
              <a:t> должна обеспечить соблюдение требований, установленных пунктом 1 статьи 284.4 НК РФ</a:t>
            </a:r>
            <a:r>
              <a:rPr lang="ru-RU" sz="1900" dirty="0" smtClean="0"/>
              <a:t>. (</a:t>
            </a:r>
            <a:r>
              <a:rPr lang="ru-RU" sz="1900" i="1" dirty="0" smtClean="0"/>
              <a:t>Письмо ФНС от 05.04.2019 №</a:t>
            </a:r>
            <a:r>
              <a:rPr lang="ru-RU" sz="2000" i="1" dirty="0" smtClean="0"/>
              <a:t>СД-4-3/6482</a:t>
            </a:r>
            <a:r>
              <a:rPr lang="ru-RU" sz="2000" i="1" dirty="0"/>
              <a:t>@ </a:t>
            </a:r>
            <a:r>
              <a:rPr lang="ru-RU" sz="2000" dirty="0" smtClean="0"/>
              <a:t>)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36407904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0899" y="14511"/>
            <a:ext cx="8141853" cy="720080"/>
          </a:xfrm>
        </p:spPr>
        <p:txBody>
          <a:bodyPr/>
          <a:lstStyle/>
          <a:p>
            <a:r>
              <a:rPr lang="ru-RU" altLang="ru-RU" sz="20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ВОПРОСЫ-ОТВЕТЫ</a:t>
            </a:r>
            <a:endParaRPr lang="ru-RU" altLang="ru-RU" sz="20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Aharoni" panose="02010803020104030203" pitchFamily="2" charset="-79"/>
            </a:endParaRPr>
          </a:p>
        </p:txBody>
      </p:sp>
      <p:sp>
        <p:nvSpPr>
          <p:cNvPr id="30" name="Номер слайда 3"/>
          <p:cNvSpPr txBox="1">
            <a:spLocks noGrp="1"/>
          </p:cNvSpPr>
          <p:nvPr/>
        </p:nvSpPr>
        <p:spPr>
          <a:xfrm>
            <a:off x="8380332" y="6093296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>
              <a:lnSpc>
                <a:spcPts val="1878"/>
              </a:lnSpc>
              <a:defRPr/>
            </a:pPr>
            <a:r>
              <a:rPr lang="ru-RU" sz="2100" dirty="0" smtClean="0">
                <a:solidFill>
                  <a:prstClr val="white"/>
                </a:solidFill>
              </a:rPr>
              <a:t> </a:t>
            </a:r>
            <a:fld id="{EB4F9DCB-1802-445B-9D39-B181FF4DC959}" type="slidenum">
              <a:rPr lang="ru-RU" sz="2100" smtClean="0">
                <a:solidFill>
                  <a:prstClr val="white"/>
                </a:solidFill>
              </a:rPr>
              <a:pPr defTabSz="816296">
                <a:lnSpc>
                  <a:spcPts val="1878"/>
                </a:lnSpc>
                <a:defRPr/>
              </a:pPr>
              <a:t>9</a:t>
            </a:fld>
            <a:endParaRPr lang="ru-RU" sz="2100" dirty="0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187624" y="3681214"/>
            <a:ext cx="537575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0"/>
              </a:spcBef>
            </a:pPr>
            <a:r>
              <a:rPr lang="ru-RU" sz="2200" b="1" dirty="0" smtClean="0">
                <a:solidFill>
                  <a:srgbClr val="0070C0"/>
                </a:solidFill>
              </a:rPr>
              <a:t>   </a:t>
            </a:r>
            <a:endParaRPr lang="ru-RU" sz="2200" b="1" dirty="0">
              <a:solidFill>
                <a:srgbClr val="0070C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692696"/>
            <a:ext cx="813690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i="1" u="sng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ВОПРОС:</a:t>
            </a:r>
            <a:endParaRPr lang="ru-RU" b="1" i="1" u="sng" dirty="0"/>
          </a:p>
          <a:p>
            <a:pPr algn="just" hangingPunct="0"/>
            <a:r>
              <a:rPr lang="ru-RU" sz="2000" dirty="0"/>
              <a:t>За какой период рассчитывается доля доходов от деятельности по Соглашению и применяются  пониженные ставки налога на прибыль организаций в случае получения статуса резидента в середине года</a:t>
            </a:r>
            <a:r>
              <a:rPr lang="ru-RU" sz="2000" dirty="0" smtClean="0"/>
              <a:t>.</a:t>
            </a:r>
            <a:endParaRPr lang="ru-RU" sz="19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520898" y="2944535"/>
            <a:ext cx="7859433" cy="25237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hangingPunct="0"/>
            <a:r>
              <a:rPr lang="ru-RU" altLang="ru-RU" b="1" i="1" u="sng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Aharoni" panose="02010803020104030203" pitchFamily="2" charset="-79"/>
              </a:rPr>
              <a:t>ответ:</a:t>
            </a:r>
            <a:endParaRPr lang="ru-RU" b="1" i="1" u="sng" dirty="0"/>
          </a:p>
          <a:p>
            <a:pPr algn="just" hangingPunct="0"/>
            <a:r>
              <a:rPr lang="ru-RU" sz="2000" dirty="0" smtClean="0"/>
              <a:t>В случае </a:t>
            </a:r>
            <a:r>
              <a:rPr lang="ru-RU" sz="2000" dirty="0"/>
              <a:t>получения статуса резидента в середине года и получения прибыли пониженные ставки налога на прибыль организаций применяются с начала налогового периода при соблюдении условий, установленных статьей 284.4 НК РФ </a:t>
            </a:r>
            <a:r>
              <a:rPr lang="ru-RU" sz="2000" i="1" dirty="0" smtClean="0"/>
              <a:t>(Письмо </a:t>
            </a:r>
            <a:r>
              <a:rPr lang="ru-RU" sz="2000" i="1" dirty="0" err="1" smtClean="0"/>
              <a:t>МинФина</a:t>
            </a:r>
            <a:r>
              <a:rPr lang="ru-RU" sz="2000" i="1" dirty="0" smtClean="0"/>
              <a:t> </a:t>
            </a:r>
            <a:r>
              <a:rPr lang="ru-RU" sz="2000" i="1" dirty="0"/>
              <a:t>РФ от 27 февраля 2019 г. N 03-03-06/1/12683).</a:t>
            </a:r>
          </a:p>
          <a:p>
            <a:pPr algn="just" hangingPunct="0"/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2534397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2_Тема1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3.xml><?xml version="1.0" encoding="utf-8"?>
<a:theme xmlns:a="http://schemas.openxmlformats.org/drawingml/2006/main" name="3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4_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3285</TotalTime>
  <Words>1050</Words>
  <Application>Microsoft Office PowerPoint</Application>
  <PresentationFormat>Экран (4:3)</PresentationFormat>
  <Paragraphs>160</Paragraphs>
  <Slides>12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Тема1</vt:lpstr>
      <vt:lpstr>2_Тема1</vt:lpstr>
      <vt:lpstr>3_Тема1</vt:lpstr>
      <vt:lpstr>4_Тема1</vt:lpstr>
      <vt:lpstr>Презентация PowerPoint</vt:lpstr>
      <vt:lpstr>Плательщики, применяющие льготные ставки по налогу на прибыль</vt:lpstr>
      <vt:lpstr>СТАВКИ ПО НАЛОГУ НА ПРИБЫЛЬ</vt:lpstr>
      <vt:lpstr>Условия для применения пониженных ставок при исполнении Соглашений</vt:lpstr>
      <vt:lpstr>Презентация PowerPoint</vt:lpstr>
      <vt:lpstr>Длительность применения льготной налоговой ставки (пункт 5 статьи 284.4 НК РФ)</vt:lpstr>
      <vt:lpstr>Особенности применения льготной налоговой ставки</vt:lpstr>
      <vt:lpstr>ВОПРОСЫ-ОТВЕТЫ</vt:lpstr>
      <vt:lpstr>ВОПРОСЫ-ОТВЕТЫ</vt:lpstr>
      <vt:lpstr>ВОПРОСЫ-ОТВЕТЫ</vt:lpstr>
      <vt:lpstr>РИСКИ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DELL</dc:creator>
  <cp:lastModifiedBy>Серикова Елена Юрьевна</cp:lastModifiedBy>
  <cp:revision>129</cp:revision>
  <cp:lastPrinted>2019-09-04T02:55:03Z</cp:lastPrinted>
  <dcterms:created xsi:type="dcterms:W3CDTF">2019-08-26T04:32:34Z</dcterms:created>
  <dcterms:modified xsi:type="dcterms:W3CDTF">2019-11-26T06:32:25Z</dcterms:modified>
</cp:coreProperties>
</file>